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8"/>
    <p:sldId id="257" r:id="rId49"/>
    <p:sldId id="258" r:id="rId50"/>
    <p:sldId id="259" r:id="rId51"/>
    <p:sldId id="260" r:id="rId52"/>
    <p:sldId id="261" r:id="rId53"/>
    <p:sldId id="262" r:id="rId54"/>
    <p:sldId id="263" r:id="rId55"/>
    <p:sldId id="264" r:id="rId56"/>
    <p:sldId id="265" r:id="rId57"/>
    <p:sldId id="266" r:id="rId58"/>
    <p:sldId id="267" r:id="rId59"/>
    <p:sldId id="268" r:id="rId60"/>
    <p:sldId id="269" r:id="rId61"/>
    <p:sldId id="270" r:id="rId62"/>
    <p:sldId id="271" r:id="rId63"/>
    <p:sldId id="272" r:id="rId64"/>
    <p:sldId id="273" r:id="rId65"/>
    <p:sldId id="274" r:id="rId66"/>
    <p:sldId id="275" r:id="rId67"/>
    <p:sldId id="276" r:id="rId68"/>
    <p:sldId id="277" r:id="rId69"/>
    <p:sldId id="278" r:id="rId70"/>
    <p:sldId id="279" r:id="rId71"/>
    <p:sldId id="280" r:id="rId72"/>
    <p:sldId id="281" r:id="rId7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ody Text" charset="1" panose="02000503040000020004"/>
      <p:regular r:id="rId10"/>
    </p:embeddedFont>
    <p:embeddedFont>
      <p:font typeface="Body Text Bold" charset="1" panose="02000503040000020004"/>
      <p:regular r:id="rId11"/>
    </p:embeddedFont>
    <p:embeddedFont>
      <p:font typeface="Body Text Italics" charset="1" panose="00000500000000000000"/>
      <p:regular r:id="rId12"/>
    </p:embeddedFont>
    <p:embeddedFont>
      <p:font typeface="Body Text Bold Italics" charset="1" panose="00000700000000000000"/>
      <p:regular r:id="rId13"/>
    </p:embeddedFont>
    <p:embeddedFont>
      <p:font typeface="Public Sans" charset="1" panose="00000000000000000000"/>
      <p:regular r:id="rId14"/>
    </p:embeddedFont>
    <p:embeddedFont>
      <p:font typeface="Public Sans Bold" charset="1" panose="00000000000000000000"/>
      <p:regular r:id="rId15"/>
    </p:embeddedFont>
    <p:embeddedFont>
      <p:font typeface="Public Sans Italics" charset="1" panose="00000000000000000000"/>
      <p:regular r:id="rId16"/>
    </p:embeddedFont>
    <p:embeddedFont>
      <p:font typeface="Public Sans Bold Italics" charset="1" panose="00000000000000000000"/>
      <p:regular r:id="rId17"/>
    </p:embeddedFont>
    <p:embeddedFont>
      <p:font typeface="Public Sans Thin" charset="1" panose="00000000000000000000"/>
      <p:regular r:id="rId18"/>
    </p:embeddedFont>
    <p:embeddedFont>
      <p:font typeface="Public Sans Thin Italics" charset="1" panose="00000000000000000000"/>
      <p:regular r:id="rId19"/>
    </p:embeddedFont>
    <p:embeddedFont>
      <p:font typeface="Public Sans Medium" charset="1" panose="00000000000000000000"/>
      <p:regular r:id="rId20"/>
    </p:embeddedFont>
    <p:embeddedFont>
      <p:font typeface="Public Sans Medium Italics" charset="1" panose="00000000000000000000"/>
      <p:regular r:id="rId21"/>
    </p:embeddedFont>
    <p:embeddedFont>
      <p:font typeface="Public Sans Heavy" charset="1" panose="00000000000000000000"/>
      <p:regular r:id="rId22"/>
    </p:embeddedFont>
    <p:embeddedFont>
      <p:font typeface="Public Sans Heavy Italics" charset="1" panose="00000000000000000000"/>
      <p:regular r:id="rId23"/>
    </p:embeddedFont>
    <p:embeddedFont>
      <p:font typeface="Canva Sans" charset="1" panose="020B0503030501040103"/>
      <p:regular r:id="rId24"/>
    </p:embeddedFont>
    <p:embeddedFont>
      <p:font typeface="Canva Sans Bold" charset="1" panose="020B0803030501040103"/>
      <p:regular r:id="rId25"/>
    </p:embeddedFont>
    <p:embeddedFont>
      <p:font typeface="Canva Sans Italics" charset="1" panose="020B0503030501040103"/>
      <p:regular r:id="rId26"/>
    </p:embeddedFont>
    <p:embeddedFont>
      <p:font typeface="Canva Sans Bold Italics" charset="1" panose="020B0803030501040103"/>
      <p:regular r:id="rId27"/>
    </p:embeddedFont>
    <p:embeddedFont>
      <p:font typeface="Canva Sans Medium" charset="1" panose="020B0603030501040103"/>
      <p:regular r:id="rId28"/>
    </p:embeddedFont>
    <p:embeddedFont>
      <p:font typeface="Canva Sans Medium Italics" charset="1" panose="020B0603030501040103"/>
      <p:regular r:id="rId29"/>
    </p:embeddedFont>
    <p:embeddedFont>
      <p:font typeface="Montserrat" charset="1" panose="00000500000000000000"/>
      <p:regular r:id="rId30"/>
    </p:embeddedFont>
    <p:embeddedFont>
      <p:font typeface="Montserrat Bold" charset="1" panose="00000800000000000000"/>
      <p:regular r:id="rId31"/>
    </p:embeddedFont>
    <p:embeddedFont>
      <p:font typeface="Montserrat Italics" charset="1" panose="00000500000000000000"/>
      <p:regular r:id="rId32"/>
    </p:embeddedFont>
    <p:embeddedFont>
      <p:font typeface="Montserrat Bold Italics" charset="1" panose="00000800000000000000"/>
      <p:regular r:id="rId33"/>
    </p:embeddedFont>
    <p:embeddedFont>
      <p:font typeface="Montserrat Thin" charset="1" panose="00000300000000000000"/>
      <p:regular r:id="rId34"/>
    </p:embeddedFont>
    <p:embeddedFont>
      <p:font typeface="Montserrat Thin Italics" charset="1" panose="00000300000000000000"/>
      <p:regular r:id="rId35"/>
    </p:embeddedFont>
    <p:embeddedFont>
      <p:font typeface="Montserrat Extra-Light" charset="1" panose="00000300000000000000"/>
      <p:regular r:id="rId36"/>
    </p:embeddedFont>
    <p:embeddedFont>
      <p:font typeface="Montserrat Extra-Light Italics" charset="1" panose="00000300000000000000"/>
      <p:regular r:id="rId37"/>
    </p:embeddedFont>
    <p:embeddedFont>
      <p:font typeface="Montserrat Light" charset="1" panose="00000400000000000000"/>
      <p:regular r:id="rId38"/>
    </p:embeddedFont>
    <p:embeddedFont>
      <p:font typeface="Montserrat Light Italics" charset="1" panose="00000400000000000000"/>
      <p:regular r:id="rId39"/>
    </p:embeddedFont>
    <p:embeddedFont>
      <p:font typeface="Montserrat Medium" charset="1" panose="00000600000000000000"/>
      <p:regular r:id="rId40"/>
    </p:embeddedFont>
    <p:embeddedFont>
      <p:font typeface="Montserrat Medium Italics" charset="1" panose="00000600000000000000"/>
      <p:regular r:id="rId41"/>
    </p:embeddedFont>
    <p:embeddedFont>
      <p:font typeface="Montserrat Semi-Bold" charset="1" panose="00000700000000000000"/>
      <p:regular r:id="rId42"/>
    </p:embeddedFont>
    <p:embeddedFont>
      <p:font typeface="Montserrat Semi-Bold Italics" charset="1" panose="00000700000000000000"/>
      <p:regular r:id="rId43"/>
    </p:embeddedFont>
    <p:embeddedFont>
      <p:font typeface="Montserrat Ultra-Bold" charset="1" panose="00000900000000000000"/>
      <p:regular r:id="rId44"/>
    </p:embeddedFont>
    <p:embeddedFont>
      <p:font typeface="Montserrat Ultra-Bold Italics" charset="1" panose="00000900000000000000"/>
      <p:regular r:id="rId45"/>
    </p:embeddedFont>
    <p:embeddedFont>
      <p:font typeface="Montserrat Heavy" charset="1" panose="00000A00000000000000"/>
      <p:regular r:id="rId46"/>
    </p:embeddedFont>
    <p:embeddedFont>
      <p:font typeface="Montserrat Heavy Italics" charset="1" panose="00000A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slides/slide2.xml" Type="http://schemas.openxmlformats.org/officeDocument/2006/relationships/slide"/><Relationship Id="rId5" Target="tableStyles.xml" Type="http://schemas.openxmlformats.org/officeDocument/2006/relationships/tableStyles"/><Relationship Id="rId50" Target="slides/slide3.xml" Type="http://schemas.openxmlformats.org/officeDocument/2006/relationships/slide"/><Relationship Id="rId51" Target="slides/slide4.xml" Type="http://schemas.openxmlformats.org/officeDocument/2006/relationships/slide"/><Relationship Id="rId52" Target="slides/slide5.xml" Type="http://schemas.openxmlformats.org/officeDocument/2006/relationships/slide"/><Relationship Id="rId53" Target="slides/slide6.xml" Type="http://schemas.openxmlformats.org/officeDocument/2006/relationships/slide"/><Relationship Id="rId54" Target="slides/slide7.xml" Type="http://schemas.openxmlformats.org/officeDocument/2006/relationships/slide"/><Relationship Id="rId55" Target="slides/slide8.xml" Type="http://schemas.openxmlformats.org/officeDocument/2006/relationships/slide"/><Relationship Id="rId56" Target="slides/slide9.xml" Type="http://schemas.openxmlformats.org/officeDocument/2006/relationships/slide"/><Relationship Id="rId57" Target="slides/slide10.xml" Type="http://schemas.openxmlformats.org/officeDocument/2006/relationships/slide"/><Relationship Id="rId58" Target="slides/slide11.xml" Type="http://schemas.openxmlformats.org/officeDocument/2006/relationships/slide"/><Relationship Id="rId59" Target="slides/slide12.xml" Type="http://schemas.openxmlformats.org/officeDocument/2006/relationships/slide"/><Relationship Id="rId6" Target="fonts/font6.fntdata" Type="http://schemas.openxmlformats.org/officeDocument/2006/relationships/font"/><Relationship Id="rId60" Target="slides/slide13.xml" Type="http://schemas.openxmlformats.org/officeDocument/2006/relationships/slide"/><Relationship Id="rId61" Target="slides/slide14.xml" Type="http://schemas.openxmlformats.org/officeDocument/2006/relationships/slide"/><Relationship Id="rId62" Target="slides/slide15.xml" Type="http://schemas.openxmlformats.org/officeDocument/2006/relationships/slide"/><Relationship Id="rId63" Target="slides/slide16.xml" Type="http://schemas.openxmlformats.org/officeDocument/2006/relationships/slide"/><Relationship Id="rId64" Target="slides/slide17.xml" Type="http://schemas.openxmlformats.org/officeDocument/2006/relationships/slide"/><Relationship Id="rId65" Target="slides/slide18.xml" Type="http://schemas.openxmlformats.org/officeDocument/2006/relationships/slide"/><Relationship Id="rId66" Target="slides/slide19.xml" Type="http://schemas.openxmlformats.org/officeDocument/2006/relationships/slide"/><Relationship Id="rId67" Target="slides/slide20.xml" Type="http://schemas.openxmlformats.org/officeDocument/2006/relationships/slide"/><Relationship Id="rId68" Target="slides/slide21.xml" Type="http://schemas.openxmlformats.org/officeDocument/2006/relationships/slide"/><Relationship Id="rId69" Target="slides/slide22.xml" Type="http://schemas.openxmlformats.org/officeDocument/2006/relationships/slide"/><Relationship Id="rId7" Target="fonts/font7.fntdata" Type="http://schemas.openxmlformats.org/officeDocument/2006/relationships/font"/><Relationship Id="rId70" Target="slides/slide23.xml" Type="http://schemas.openxmlformats.org/officeDocument/2006/relationships/slide"/><Relationship Id="rId71" Target="slides/slide24.xml" Type="http://schemas.openxmlformats.org/officeDocument/2006/relationships/slide"/><Relationship Id="rId72" Target="slides/slide25.xml" Type="http://schemas.openxmlformats.org/officeDocument/2006/relationships/slide"/><Relationship Id="rId73" Target="slides/slide26.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svg" Type="http://schemas.openxmlformats.org/officeDocument/2006/relationships/image"/><Relationship Id="rId12" Target="../media/image41.png" Type="http://schemas.openxmlformats.org/officeDocument/2006/relationships/image"/><Relationship Id="rId13" Target="../media/image4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43.png" Type="http://schemas.openxmlformats.org/officeDocument/2006/relationships/image"/><Relationship Id="rId17" Target="../media/image44.svg" Type="http://schemas.openxmlformats.org/officeDocument/2006/relationships/image"/><Relationship Id="rId18" Target="../media/image45.png" Type="http://schemas.openxmlformats.org/officeDocument/2006/relationships/image"/><Relationship Id="rId19" Target="../media/image46.svg" Type="http://schemas.openxmlformats.org/officeDocument/2006/relationships/image"/><Relationship Id="rId2" Target="../media/image33.png" Type="http://schemas.openxmlformats.org/officeDocument/2006/relationships/image"/><Relationship Id="rId20" Target="../media/image47.png" Type="http://schemas.openxmlformats.org/officeDocument/2006/relationships/image"/><Relationship Id="rId21" Target="../media/image48.svg" Type="http://schemas.openxmlformats.org/officeDocument/2006/relationships/image"/><Relationship Id="rId22" Target="../media/image49.png" Type="http://schemas.openxmlformats.org/officeDocument/2006/relationships/image"/><Relationship Id="rId23" Target="../media/image50.svg" Type="http://schemas.openxmlformats.org/officeDocument/2006/relationships/image"/><Relationship Id="rId3" Target="../media/image3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55.png" Type="http://schemas.openxmlformats.org/officeDocument/2006/relationships/image"/><Relationship Id="rId13" Target="../media/image56.svg" Type="http://schemas.openxmlformats.org/officeDocument/2006/relationships/image"/><Relationship Id="rId14" Target="../media/image57.png" Type="http://schemas.openxmlformats.org/officeDocument/2006/relationships/image"/><Relationship Id="rId15" Target="../media/image58.svg" Type="http://schemas.openxmlformats.org/officeDocument/2006/relationships/image"/><Relationship Id="rId16" Target="../media/image59.png" Type="http://schemas.openxmlformats.org/officeDocument/2006/relationships/image"/><Relationship Id="rId17" Target="../media/image60.png" Type="http://schemas.openxmlformats.org/officeDocument/2006/relationships/image"/><Relationship Id="rId18" Target="../media/image61.svg" Type="http://schemas.openxmlformats.org/officeDocument/2006/relationships/image"/><Relationship Id="rId19" Target="../media/image62.png" Type="http://schemas.openxmlformats.org/officeDocument/2006/relationships/image"/><Relationship Id="rId2" Target="../media/image51.png" Type="http://schemas.openxmlformats.org/officeDocument/2006/relationships/image"/><Relationship Id="rId20" Target="../media/image63.svg" Type="http://schemas.openxmlformats.org/officeDocument/2006/relationships/image"/><Relationship Id="rId3" Target="../media/image5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4.png" Type="http://schemas.openxmlformats.org/officeDocument/2006/relationships/image"/><Relationship Id="rId11" Target="../media/image65.svg" Type="http://schemas.openxmlformats.org/officeDocument/2006/relationships/image"/><Relationship Id="rId12" Target="../media/image66.png" Type="http://schemas.openxmlformats.org/officeDocument/2006/relationships/image"/><Relationship Id="rId13" Target="../media/image59.png" Type="http://schemas.openxmlformats.org/officeDocument/2006/relationships/image"/><Relationship Id="rId2" Target="../media/image51.png" Type="http://schemas.openxmlformats.org/officeDocument/2006/relationships/image"/><Relationship Id="rId3" Target="../media/image5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11" Target="../media/image68.png" Type="http://schemas.openxmlformats.org/officeDocument/2006/relationships/image"/><Relationship Id="rId12" Target="../media/image41.png" Type="http://schemas.openxmlformats.org/officeDocument/2006/relationships/image"/><Relationship Id="rId13" Target="../media/image42.svg" Type="http://schemas.openxmlformats.org/officeDocument/2006/relationships/image"/><Relationship Id="rId14" Target="../media/image69.png" Type="http://schemas.openxmlformats.org/officeDocument/2006/relationships/image"/><Relationship Id="rId15" Target="../media/image70.png" Type="http://schemas.openxmlformats.org/officeDocument/2006/relationships/image"/><Relationship Id="rId16" Target="../media/image47.png" Type="http://schemas.openxmlformats.org/officeDocument/2006/relationships/image"/><Relationship Id="rId17" Target="../media/image48.svg" Type="http://schemas.openxmlformats.org/officeDocument/2006/relationships/image"/><Relationship Id="rId18" Target="../media/image71.png" Type="http://schemas.openxmlformats.org/officeDocument/2006/relationships/image"/><Relationship Id="rId19" Target="../media/image72.svg" Type="http://schemas.openxmlformats.org/officeDocument/2006/relationships/image"/><Relationship Id="rId2" Target="../media/image51.png" Type="http://schemas.openxmlformats.org/officeDocument/2006/relationships/image"/><Relationship Id="rId3" Target="../media/image52.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11" Target="../media/image73.png" Type="http://schemas.openxmlformats.org/officeDocument/2006/relationships/image"/><Relationship Id="rId12" Target="../media/image74.png" Type="http://schemas.openxmlformats.org/officeDocument/2006/relationships/image"/><Relationship Id="rId13" Target="../media/image75.png" Type="http://schemas.openxmlformats.org/officeDocument/2006/relationships/image"/><Relationship Id="rId14" Target="../media/image76.png" Type="http://schemas.openxmlformats.org/officeDocument/2006/relationships/image"/><Relationship Id="rId15" Target="../media/image77.svg" Type="http://schemas.openxmlformats.org/officeDocument/2006/relationships/image"/><Relationship Id="rId16" Target="../media/image45.png" Type="http://schemas.openxmlformats.org/officeDocument/2006/relationships/image"/><Relationship Id="rId17" Target="../media/image46.svg" Type="http://schemas.openxmlformats.org/officeDocument/2006/relationships/image"/><Relationship Id="rId18" Target="../media/image78.png" Type="http://schemas.openxmlformats.org/officeDocument/2006/relationships/image"/><Relationship Id="rId19" Target="../media/image79.png" Type="http://schemas.openxmlformats.org/officeDocument/2006/relationships/image"/><Relationship Id="rId2" Target="../media/image51.png" Type="http://schemas.openxmlformats.org/officeDocument/2006/relationships/image"/><Relationship Id="rId20" Target="../media/image80.png" Type="http://schemas.openxmlformats.org/officeDocument/2006/relationships/image"/><Relationship Id="rId3" Target="../media/image5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1.png" Type="http://schemas.openxmlformats.org/officeDocument/2006/relationships/image"/><Relationship Id="rId4" Target="../media/image82.svg" Type="http://schemas.openxmlformats.org/officeDocument/2006/relationships/image"/><Relationship Id="rId5"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5750" y="285750"/>
            <a:ext cx="5239309" cy="1320784"/>
          </a:xfrm>
          <a:custGeom>
            <a:avLst/>
            <a:gdLst/>
            <a:ahLst/>
            <a:cxnLst/>
            <a:rect r="r" b="b" t="t" l="l"/>
            <a:pathLst>
              <a:path h="1320784" w="5239309">
                <a:moveTo>
                  <a:pt x="0" y="0"/>
                </a:moveTo>
                <a:lnTo>
                  <a:pt x="5239309" y="0"/>
                </a:lnTo>
                <a:lnTo>
                  <a:pt x="5239309" y="1320784"/>
                </a:lnTo>
                <a:lnTo>
                  <a:pt x="0" y="1320784"/>
                </a:lnTo>
                <a:lnTo>
                  <a:pt x="0" y="0"/>
                </a:lnTo>
                <a:close/>
              </a:path>
            </a:pathLst>
          </a:custGeom>
          <a:blipFill>
            <a:blip r:embed="rId2"/>
            <a:stretch>
              <a:fillRect l="0" t="-11266" r="0" b="-7041"/>
            </a:stretch>
          </a:blipFill>
        </p:spPr>
      </p:sp>
      <p:grpSp>
        <p:nvGrpSpPr>
          <p:cNvPr name="Group 3" id="3"/>
          <p:cNvGrpSpPr/>
          <p:nvPr/>
        </p:nvGrpSpPr>
        <p:grpSpPr>
          <a:xfrm rot="0">
            <a:off x="-2242479" y="9349403"/>
            <a:ext cx="8305311" cy="766588"/>
            <a:chOff x="0" y="0"/>
            <a:chExt cx="2187407" cy="201900"/>
          </a:xfrm>
        </p:grpSpPr>
        <p:sp>
          <p:nvSpPr>
            <p:cNvPr name="Freeform 4" id="4"/>
            <p:cNvSpPr/>
            <p:nvPr/>
          </p:nvSpPr>
          <p:spPr>
            <a:xfrm flipH="false" flipV="false" rot="0">
              <a:off x="0" y="0"/>
              <a:ext cx="2187407" cy="201900"/>
            </a:xfrm>
            <a:custGeom>
              <a:avLst/>
              <a:gdLst/>
              <a:ahLst/>
              <a:cxnLst/>
              <a:rect r="r" b="b" t="t" l="l"/>
              <a:pathLst>
                <a:path h="201900" w="2187407">
                  <a:moveTo>
                    <a:pt x="1984207" y="0"/>
                  </a:moveTo>
                  <a:lnTo>
                    <a:pt x="0" y="0"/>
                  </a:lnTo>
                  <a:lnTo>
                    <a:pt x="203200" y="201900"/>
                  </a:lnTo>
                  <a:lnTo>
                    <a:pt x="2187407" y="201900"/>
                  </a:lnTo>
                  <a:lnTo>
                    <a:pt x="1984207" y="0"/>
                  </a:lnTo>
                  <a:close/>
                </a:path>
              </a:pathLst>
            </a:custGeom>
            <a:solidFill>
              <a:srgbClr val="221410"/>
            </a:solidFill>
          </p:spPr>
        </p:sp>
        <p:sp>
          <p:nvSpPr>
            <p:cNvPr name="TextBox 5" id="5"/>
            <p:cNvSpPr txBox="true"/>
            <p:nvPr/>
          </p:nvSpPr>
          <p:spPr>
            <a:xfrm>
              <a:off x="101600" y="-38100"/>
              <a:ext cx="1984207" cy="2400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76561" y="9520412"/>
            <a:ext cx="8447116" cy="766588"/>
            <a:chOff x="0" y="0"/>
            <a:chExt cx="2224755" cy="201900"/>
          </a:xfrm>
        </p:grpSpPr>
        <p:sp>
          <p:nvSpPr>
            <p:cNvPr name="Freeform 7" id="7"/>
            <p:cNvSpPr/>
            <p:nvPr/>
          </p:nvSpPr>
          <p:spPr>
            <a:xfrm flipH="false" flipV="false" rot="0">
              <a:off x="0" y="0"/>
              <a:ext cx="2224755" cy="201900"/>
            </a:xfrm>
            <a:custGeom>
              <a:avLst/>
              <a:gdLst/>
              <a:ahLst/>
              <a:cxnLst/>
              <a:rect r="r" b="b" t="t" l="l"/>
              <a:pathLst>
                <a:path h="201900" w="2224755">
                  <a:moveTo>
                    <a:pt x="2021555" y="0"/>
                  </a:moveTo>
                  <a:lnTo>
                    <a:pt x="0" y="0"/>
                  </a:lnTo>
                  <a:lnTo>
                    <a:pt x="203200" y="201900"/>
                  </a:lnTo>
                  <a:lnTo>
                    <a:pt x="2224755" y="201900"/>
                  </a:lnTo>
                  <a:lnTo>
                    <a:pt x="2021555" y="0"/>
                  </a:lnTo>
                  <a:close/>
                </a:path>
              </a:pathLst>
            </a:custGeom>
            <a:gradFill rotWithShape="true">
              <a:gsLst>
                <a:gs pos="0">
                  <a:srgbClr val="EC407A">
                    <a:alpha val="100000"/>
                  </a:srgbClr>
                </a:gs>
                <a:gs pos="50000">
                  <a:srgbClr val="EC407A">
                    <a:alpha val="100000"/>
                  </a:srgbClr>
                </a:gs>
                <a:gs pos="100000">
                  <a:srgbClr val="FCE4EC">
                    <a:alpha val="100000"/>
                  </a:srgbClr>
                </a:gs>
              </a:gsLst>
              <a:lin ang="0"/>
            </a:gradFill>
          </p:spPr>
        </p:sp>
        <p:sp>
          <p:nvSpPr>
            <p:cNvPr name="TextBox 8" id="8"/>
            <p:cNvSpPr txBox="true"/>
            <p:nvPr/>
          </p:nvSpPr>
          <p:spPr>
            <a:xfrm>
              <a:off x="101600" y="-57150"/>
              <a:ext cx="2021555" cy="259050"/>
            </a:xfrm>
            <a:prstGeom prst="rect">
              <a:avLst/>
            </a:prstGeom>
          </p:spPr>
          <p:txBody>
            <a:bodyPr anchor="ctr" rtlCol="false" tIns="50800" lIns="50800" bIns="50800" rIns="50800"/>
            <a:lstStyle/>
            <a:p>
              <a:pPr algn="ctr">
                <a:lnSpc>
                  <a:spcPts val="3919"/>
                </a:lnSpc>
              </a:pPr>
              <a:r>
                <a:rPr lang="en-US" sz="2799">
                  <a:solidFill>
                    <a:srgbClr val="FFFFFF"/>
                  </a:solidFill>
                  <a:latin typeface="Canva Sans Bold"/>
                </a:rPr>
                <a:t>Capstone Project Fall 2023</a:t>
              </a:r>
            </a:p>
          </p:txBody>
        </p:sp>
      </p:grpSp>
      <p:grpSp>
        <p:nvGrpSpPr>
          <p:cNvPr name="Group 9" id="9"/>
          <p:cNvGrpSpPr/>
          <p:nvPr/>
        </p:nvGrpSpPr>
        <p:grpSpPr>
          <a:xfrm rot="0">
            <a:off x="9696361" y="449878"/>
            <a:ext cx="8554182" cy="8899525"/>
            <a:chOff x="0" y="0"/>
            <a:chExt cx="11405576" cy="11866033"/>
          </a:xfrm>
        </p:grpSpPr>
        <p:sp>
          <p:nvSpPr>
            <p:cNvPr name="Freeform 10" id="10"/>
            <p:cNvSpPr/>
            <p:nvPr/>
          </p:nvSpPr>
          <p:spPr>
            <a:xfrm flipH="false" flipV="false" rot="0">
              <a:off x="5132145" y="6379633"/>
              <a:ext cx="6273430" cy="5486400"/>
            </a:xfrm>
            <a:custGeom>
              <a:avLst/>
              <a:gdLst/>
              <a:ahLst/>
              <a:cxnLst/>
              <a:rect r="r" b="b" t="t" l="l"/>
              <a:pathLst>
                <a:path h="5486400" w="6273430">
                  <a:moveTo>
                    <a:pt x="0" y="0"/>
                  </a:moveTo>
                  <a:lnTo>
                    <a:pt x="6273431" y="0"/>
                  </a:lnTo>
                  <a:lnTo>
                    <a:pt x="6273431" y="5486400"/>
                  </a:lnTo>
                  <a:lnTo>
                    <a:pt x="0" y="5486400"/>
                  </a:lnTo>
                  <a:lnTo>
                    <a:pt x="0" y="0"/>
                  </a:lnTo>
                  <a:close/>
                </a:path>
              </a:pathLst>
            </a:custGeom>
            <a:blipFill>
              <a:blip r:embed="rId3">
                <a:alphaModFix amt="30000"/>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0" y="0"/>
              <a:ext cx="5709893" cy="10972800"/>
            </a:xfrm>
            <a:custGeom>
              <a:avLst/>
              <a:gdLst/>
              <a:ahLst/>
              <a:cxnLst/>
              <a:rect r="r" b="b" t="t" l="l"/>
              <a:pathLst>
                <a:path h="10972800" w="5709893">
                  <a:moveTo>
                    <a:pt x="0" y="0"/>
                  </a:moveTo>
                  <a:lnTo>
                    <a:pt x="5709893" y="0"/>
                  </a:lnTo>
                  <a:lnTo>
                    <a:pt x="5709893" y="10972800"/>
                  </a:lnTo>
                  <a:lnTo>
                    <a:pt x="0" y="10972800"/>
                  </a:lnTo>
                  <a:lnTo>
                    <a:pt x="0" y="0"/>
                  </a:lnTo>
                  <a:close/>
                </a:path>
              </a:pathLst>
            </a:custGeom>
            <a:blipFill>
              <a:blip r:embed="rId5"/>
              <a:stretch>
                <a:fillRect l="0" t="0" r="0" b="0"/>
              </a:stretch>
            </a:blipFill>
          </p:spPr>
        </p:sp>
      </p:grpSp>
      <p:sp>
        <p:nvSpPr>
          <p:cNvPr name="AutoShape 12" id="12"/>
          <p:cNvSpPr/>
          <p:nvPr/>
        </p:nvSpPr>
        <p:spPr>
          <a:xfrm flipV="true">
            <a:off x="5621411" y="4913928"/>
            <a:ext cx="7045177" cy="14287"/>
          </a:xfrm>
          <a:prstGeom prst="line">
            <a:avLst/>
          </a:prstGeom>
          <a:ln cap="flat" w="28575">
            <a:solidFill>
              <a:srgbClr val="EC407A"/>
            </a:solidFill>
            <a:prstDash val="sysDash"/>
            <a:headEnd type="none" len="sm" w="sm"/>
            <a:tailEnd type="none" len="sm" w="sm"/>
          </a:ln>
        </p:spPr>
      </p:sp>
      <p:sp>
        <p:nvSpPr>
          <p:cNvPr name="Freeform 13" id="13"/>
          <p:cNvSpPr/>
          <p:nvPr/>
        </p:nvSpPr>
        <p:spPr>
          <a:xfrm flipH="false" flipV="false" rot="0">
            <a:off x="16598908" y="285750"/>
            <a:ext cx="1320784" cy="1320784"/>
          </a:xfrm>
          <a:custGeom>
            <a:avLst/>
            <a:gdLst/>
            <a:ahLst/>
            <a:cxnLst/>
            <a:rect r="r" b="b" t="t" l="l"/>
            <a:pathLst>
              <a:path h="1320784" w="1320784">
                <a:moveTo>
                  <a:pt x="0" y="0"/>
                </a:moveTo>
                <a:lnTo>
                  <a:pt x="1320784" y="0"/>
                </a:lnTo>
                <a:lnTo>
                  <a:pt x="1320784" y="1320784"/>
                </a:lnTo>
                <a:lnTo>
                  <a:pt x="0" y="1320784"/>
                </a:lnTo>
                <a:lnTo>
                  <a:pt x="0" y="0"/>
                </a:lnTo>
                <a:close/>
              </a:path>
            </a:pathLst>
          </a:custGeom>
          <a:blipFill>
            <a:blip r:embed="rId6"/>
            <a:stretch>
              <a:fillRect l="0" t="0" r="0" b="0"/>
            </a:stretch>
          </a:blipFill>
        </p:spPr>
      </p:sp>
      <p:grpSp>
        <p:nvGrpSpPr>
          <p:cNvPr name="Group 14" id="14"/>
          <p:cNvGrpSpPr/>
          <p:nvPr/>
        </p:nvGrpSpPr>
        <p:grpSpPr>
          <a:xfrm rot="0">
            <a:off x="5304723" y="5108485"/>
            <a:ext cx="7678555" cy="990600"/>
            <a:chOff x="0" y="0"/>
            <a:chExt cx="10238073" cy="1320799"/>
          </a:xfrm>
        </p:grpSpPr>
        <p:sp>
          <p:nvSpPr>
            <p:cNvPr name="TextBox 15" id="15"/>
            <p:cNvSpPr txBox="true"/>
            <p:nvPr/>
          </p:nvSpPr>
          <p:spPr>
            <a:xfrm rot="0">
              <a:off x="3015475" y="-57150"/>
              <a:ext cx="7222598" cy="1377949"/>
            </a:xfrm>
            <a:prstGeom prst="rect">
              <a:avLst/>
            </a:prstGeom>
          </p:spPr>
          <p:txBody>
            <a:bodyPr anchor="t" rtlCol="false" tIns="0" lIns="0" bIns="0" rIns="0">
              <a:spAutoFit/>
            </a:bodyPr>
            <a:lstStyle/>
            <a:p>
              <a:pPr algn="just">
                <a:lnSpc>
                  <a:spcPts val="4200"/>
                </a:lnSpc>
              </a:pPr>
              <a:r>
                <a:rPr lang="en-US" sz="3000">
                  <a:solidFill>
                    <a:srgbClr val="000000"/>
                  </a:solidFill>
                  <a:latin typeface="Canva Sans"/>
                </a:rPr>
                <a:t>Mrs. Nguyễn Thị Cẩm Hương</a:t>
              </a:r>
            </a:p>
            <a:p>
              <a:pPr algn="just">
                <a:lnSpc>
                  <a:spcPts val="4200"/>
                </a:lnSpc>
              </a:pPr>
              <a:r>
                <a:rPr lang="en-US" sz="3000">
                  <a:solidFill>
                    <a:srgbClr val="000000"/>
                  </a:solidFill>
                  <a:latin typeface="Canva Sans"/>
                </a:rPr>
                <a:t>Mr. Lâm Hữu Khánh Phương</a:t>
              </a:r>
            </a:p>
          </p:txBody>
        </p:sp>
        <p:sp>
          <p:nvSpPr>
            <p:cNvPr name="TextBox 16" id="16"/>
            <p:cNvSpPr txBox="true"/>
            <p:nvPr/>
          </p:nvSpPr>
          <p:spPr>
            <a:xfrm rot="0">
              <a:off x="0" y="-57150"/>
              <a:ext cx="2681496" cy="666749"/>
            </a:xfrm>
            <a:prstGeom prst="rect">
              <a:avLst/>
            </a:prstGeom>
          </p:spPr>
          <p:txBody>
            <a:bodyPr anchor="t" rtlCol="false" tIns="0" lIns="0" bIns="0" rIns="0">
              <a:spAutoFit/>
            </a:bodyPr>
            <a:lstStyle/>
            <a:p>
              <a:pPr algn="ctr">
                <a:lnSpc>
                  <a:spcPts val="4200"/>
                </a:lnSpc>
              </a:pPr>
              <a:r>
                <a:rPr lang="en-US" sz="3000">
                  <a:solidFill>
                    <a:srgbClr val="000000"/>
                  </a:solidFill>
                  <a:latin typeface="Canva Sans Bold"/>
                </a:rPr>
                <a:t>Lecturers: </a:t>
              </a:r>
            </a:p>
          </p:txBody>
        </p:sp>
      </p:grpSp>
      <p:sp>
        <p:nvSpPr>
          <p:cNvPr name="TextBox 17" id="17"/>
          <p:cNvSpPr txBox="true"/>
          <p:nvPr/>
        </p:nvSpPr>
        <p:spPr>
          <a:xfrm rot="0">
            <a:off x="6323717" y="4182945"/>
            <a:ext cx="5640565" cy="514349"/>
          </a:xfrm>
          <a:prstGeom prst="rect">
            <a:avLst/>
          </a:prstGeom>
        </p:spPr>
        <p:txBody>
          <a:bodyPr anchor="t" rtlCol="false" tIns="0" lIns="0" bIns="0" rIns="0">
            <a:spAutoFit/>
          </a:bodyPr>
          <a:lstStyle/>
          <a:p>
            <a:pPr algn="ctr">
              <a:lnSpc>
                <a:spcPts val="4200"/>
              </a:lnSpc>
            </a:pPr>
            <a:r>
              <a:rPr lang="en-US" sz="3000">
                <a:solidFill>
                  <a:srgbClr val="EC407A"/>
                </a:solidFill>
                <a:latin typeface="Canva Sans Bold"/>
              </a:rPr>
              <a:t>Capstone Project</a:t>
            </a:r>
          </a:p>
        </p:txBody>
      </p:sp>
      <p:grpSp>
        <p:nvGrpSpPr>
          <p:cNvPr name="Group 18" id="18"/>
          <p:cNvGrpSpPr/>
          <p:nvPr/>
        </p:nvGrpSpPr>
        <p:grpSpPr>
          <a:xfrm rot="0">
            <a:off x="5304723" y="6261009"/>
            <a:ext cx="7698040" cy="2590800"/>
            <a:chOff x="0" y="0"/>
            <a:chExt cx="10264053" cy="3454399"/>
          </a:xfrm>
        </p:grpSpPr>
        <p:sp>
          <p:nvSpPr>
            <p:cNvPr name="TextBox 19" id="19"/>
            <p:cNvSpPr txBox="true"/>
            <p:nvPr/>
          </p:nvSpPr>
          <p:spPr>
            <a:xfrm rot="0">
              <a:off x="3015475" y="-57150"/>
              <a:ext cx="7248579" cy="3511549"/>
            </a:xfrm>
            <a:prstGeom prst="rect">
              <a:avLst/>
            </a:prstGeom>
          </p:spPr>
          <p:txBody>
            <a:bodyPr anchor="t" rtlCol="false" tIns="0" lIns="0" bIns="0" rIns="0">
              <a:spAutoFit/>
            </a:bodyPr>
            <a:lstStyle/>
            <a:p>
              <a:pPr algn="just">
                <a:lnSpc>
                  <a:spcPts val="4200"/>
                </a:lnSpc>
              </a:pPr>
              <a:r>
                <a:rPr lang="en-US" sz="3000">
                  <a:solidFill>
                    <a:srgbClr val="000000"/>
                  </a:solidFill>
                  <a:latin typeface="Canva Sans"/>
                </a:rPr>
                <a:t>Thái Quốc Toàn - Leader</a:t>
              </a:r>
            </a:p>
            <a:p>
              <a:pPr algn="just">
                <a:lnSpc>
                  <a:spcPts val="4200"/>
                </a:lnSpc>
              </a:pPr>
              <a:r>
                <a:rPr lang="en-US" sz="3000">
                  <a:solidFill>
                    <a:srgbClr val="000000"/>
                  </a:solidFill>
                  <a:latin typeface="Canva Sans"/>
                </a:rPr>
                <a:t>Trần Phú Sơn</a:t>
              </a:r>
            </a:p>
            <a:p>
              <a:pPr algn="just">
                <a:lnSpc>
                  <a:spcPts val="4200"/>
                </a:lnSpc>
              </a:pPr>
              <a:r>
                <a:rPr lang="en-US" sz="3000">
                  <a:solidFill>
                    <a:srgbClr val="000000"/>
                  </a:solidFill>
                  <a:latin typeface="Canva Sans"/>
                </a:rPr>
                <a:t>Lê Xuân Bách</a:t>
              </a:r>
            </a:p>
            <a:p>
              <a:pPr algn="just">
                <a:lnSpc>
                  <a:spcPts val="4200"/>
                </a:lnSpc>
              </a:pPr>
              <a:r>
                <a:rPr lang="en-US" sz="3000">
                  <a:solidFill>
                    <a:srgbClr val="000000"/>
                  </a:solidFill>
                  <a:latin typeface="Canva Sans"/>
                </a:rPr>
                <a:t>Võ Vỹ Khang</a:t>
              </a:r>
            </a:p>
            <a:p>
              <a:pPr algn="just">
                <a:lnSpc>
                  <a:spcPts val="4200"/>
                </a:lnSpc>
              </a:pPr>
              <a:r>
                <a:rPr lang="en-US" sz="3000">
                  <a:solidFill>
                    <a:srgbClr val="000000"/>
                  </a:solidFill>
                  <a:latin typeface="Canva Sans"/>
                </a:rPr>
                <a:t>Lê Hồng Thành</a:t>
              </a:r>
            </a:p>
          </p:txBody>
        </p:sp>
        <p:sp>
          <p:nvSpPr>
            <p:cNvPr name="TextBox 20" id="20"/>
            <p:cNvSpPr txBox="true"/>
            <p:nvPr/>
          </p:nvSpPr>
          <p:spPr>
            <a:xfrm rot="0">
              <a:off x="0" y="-57150"/>
              <a:ext cx="2688909" cy="666749"/>
            </a:xfrm>
            <a:prstGeom prst="rect">
              <a:avLst/>
            </a:prstGeom>
          </p:spPr>
          <p:txBody>
            <a:bodyPr anchor="t" rtlCol="false" tIns="0" lIns="0" bIns="0" rIns="0">
              <a:spAutoFit/>
            </a:bodyPr>
            <a:lstStyle/>
            <a:p>
              <a:pPr>
                <a:lnSpc>
                  <a:spcPts val="4200"/>
                </a:lnSpc>
              </a:pPr>
              <a:r>
                <a:rPr lang="en-US" sz="3000">
                  <a:solidFill>
                    <a:srgbClr val="000000"/>
                  </a:solidFill>
                  <a:latin typeface="Canva Sans Bold"/>
                </a:rPr>
                <a:t>Members</a:t>
              </a:r>
              <a:r>
                <a:rPr lang="en-US" sz="3000">
                  <a:solidFill>
                    <a:srgbClr val="000000"/>
                  </a:solidFill>
                  <a:latin typeface="Canva Sans Bold"/>
                </a:rPr>
                <a:t>: </a:t>
              </a:r>
            </a:p>
          </p:txBody>
        </p:sp>
      </p:grpSp>
      <p:grpSp>
        <p:nvGrpSpPr>
          <p:cNvPr name="Group 21" id="21"/>
          <p:cNvGrpSpPr/>
          <p:nvPr/>
        </p:nvGrpSpPr>
        <p:grpSpPr>
          <a:xfrm rot="0">
            <a:off x="1127440" y="2203409"/>
            <a:ext cx="16033121" cy="1390280"/>
            <a:chOff x="0" y="0"/>
            <a:chExt cx="21377494" cy="1853707"/>
          </a:xfrm>
        </p:grpSpPr>
        <p:sp>
          <p:nvSpPr>
            <p:cNvPr name="TextBox 22" id="22"/>
            <p:cNvSpPr txBox="true"/>
            <p:nvPr/>
          </p:nvSpPr>
          <p:spPr>
            <a:xfrm rot="0">
              <a:off x="0" y="-85725"/>
              <a:ext cx="21377494" cy="956098"/>
            </a:xfrm>
            <a:prstGeom prst="rect">
              <a:avLst/>
            </a:prstGeom>
          </p:spPr>
          <p:txBody>
            <a:bodyPr anchor="t" rtlCol="false" tIns="0" lIns="0" bIns="0" rIns="0">
              <a:spAutoFit/>
            </a:bodyPr>
            <a:lstStyle/>
            <a:p>
              <a:pPr algn="ctr">
                <a:lnSpc>
                  <a:spcPts val="6020"/>
                </a:lnSpc>
              </a:pPr>
              <a:r>
                <a:rPr lang="en-US" sz="4300">
                  <a:solidFill>
                    <a:srgbClr val="36374F"/>
                  </a:solidFill>
                  <a:latin typeface="Canva Sans Bold"/>
                </a:rPr>
                <a:t>Order Management System for Multi-Brand Kitchen Center</a:t>
              </a:r>
            </a:p>
          </p:txBody>
        </p:sp>
        <p:sp>
          <p:nvSpPr>
            <p:cNvPr name="TextBox 23" id="23"/>
            <p:cNvSpPr txBox="true"/>
            <p:nvPr/>
          </p:nvSpPr>
          <p:spPr>
            <a:xfrm rot="0">
              <a:off x="2205498" y="1186959"/>
              <a:ext cx="16966499" cy="666748"/>
            </a:xfrm>
            <a:prstGeom prst="rect">
              <a:avLst/>
            </a:prstGeom>
          </p:spPr>
          <p:txBody>
            <a:bodyPr anchor="t" rtlCol="false" tIns="0" lIns="0" bIns="0" rIns="0">
              <a:spAutoFit/>
            </a:bodyPr>
            <a:lstStyle/>
            <a:p>
              <a:pPr algn="ctr">
                <a:lnSpc>
                  <a:spcPts val="4200"/>
                </a:lnSpc>
              </a:pPr>
              <a:r>
                <a:rPr lang="en-US" sz="3000">
                  <a:solidFill>
                    <a:srgbClr val="123559"/>
                  </a:solidFill>
                  <a:latin typeface="Canva Sans Bold"/>
                </a:rPr>
                <a:t>Hệ thống quản lý đơn hàng cho mô hình bếp chung đa thương hiệu</a:t>
              </a:r>
            </a:p>
          </p:txBody>
        </p:sp>
      </p:grpSp>
      <p:sp>
        <p:nvSpPr>
          <p:cNvPr name="TextBox 24" id="24"/>
          <p:cNvSpPr txBox="true"/>
          <p:nvPr/>
        </p:nvSpPr>
        <p:spPr>
          <a:xfrm rot="0">
            <a:off x="12850498" y="3725745"/>
            <a:ext cx="4680347" cy="514350"/>
          </a:xfrm>
          <a:prstGeom prst="rect">
            <a:avLst/>
          </a:prstGeom>
        </p:spPr>
        <p:txBody>
          <a:bodyPr anchor="t" rtlCol="false" tIns="0" lIns="0" bIns="0" rIns="0">
            <a:spAutoFit/>
          </a:bodyPr>
          <a:lstStyle/>
          <a:p>
            <a:pPr algn="ctr">
              <a:lnSpc>
                <a:spcPts val="4200"/>
              </a:lnSpc>
            </a:pPr>
            <a:r>
              <a:rPr lang="en-US" sz="3000">
                <a:solidFill>
                  <a:srgbClr val="EC407A"/>
                </a:solidFill>
                <a:latin typeface="Canva Sans Bold"/>
              </a:rPr>
              <a:t>Project Code: FA23SE021</a:t>
            </a:r>
          </a:p>
        </p:txBody>
      </p:sp>
      <p:sp>
        <p:nvSpPr>
          <p:cNvPr name="TextBox 25" id="25"/>
          <p:cNvSpPr txBox="true"/>
          <p:nvPr/>
        </p:nvSpPr>
        <p:spPr>
          <a:xfrm rot="0">
            <a:off x="276820" y="8680359"/>
            <a:ext cx="4511993" cy="514350"/>
          </a:xfrm>
          <a:prstGeom prst="rect">
            <a:avLst/>
          </a:prstGeom>
        </p:spPr>
        <p:txBody>
          <a:bodyPr anchor="t" rtlCol="false" tIns="0" lIns="0" bIns="0" rIns="0">
            <a:spAutoFit/>
          </a:bodyPr>
          <a:lstStyle/>
          <a:p>
            <a:pPr algn="ctr">
              <a:lnSpc>
                <a:spcPts val="4200"/>
              </a:lnSpc>
            </a:pPr>
            <a:r>
              <a:rPr lang="en-US" sz="3000">
                <a:solidFill>
                  <a:srgbClr val="EC407A"/>
                </a:solidFill>
                <a:latin typeface="Canva Sans Bold"/>
              </a:rPr>
              <a:t>Group Code: GFA23SE12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979307" y="624381"/>
            <a:ext cx="9165854" cy="808638"/>
            <a:chOff x="0" y="0"/>
            <a:chExt cx="2288519" cy="201900"/>
          </a:xfrm>
        </p:grpSpPr>
        <p:sp>
          <p:nvSpPr>
            <p:cNvPr name="Freeform 3" id="3"/>
            <p:cNvSpPr/>
            <p:nvPr/>
          </p:nvSpPr>
          <p:spPr>
            <a:xfrm flipH="false" flipV="false" rot="0">
              <a:off x="0" y="0"/>
              <a:ext cx="2288519" cy="201900"/>
            </a:xfrm>
            <a:custGeom>
              <a:avLst/>
              <a:gdLst/>
              <a:ahLst/>
              <a:cxnLst/>
              <a:rect r="r" b="b" t="t" l="l"/>
              <a:pathLst>
                <a:path h="201900" w="2288519">
                  <a:moveTo>
                    <a:pt x="2085319" y="0"/>
                  </a:moveTo>
                  <a:lnTo>
                    <a:pt x="0" y="0"/>
                  </a:lnTo>
                  <a:lnTo>
                    <a:pt x="203200" y="201900"/>
                  </a:lnTo>
                  <a:lnTo>
                    <a:pt x="2288519" y="201900"/>
                  </a:lnTo>
                  <a:lnTo>
                    <a:pt x="2085319" y="0"/>
                  </a:lnTo>
                  <a:close/>
                </a:path>
              </a:pathLst>
            </a:custGeom>
            <a:solidFill>
              <a:srgbClr val="DBDBDB"/>
            </a:solidFill>
          </p:spPr>
        </p:sp>
        <p:sp>
          <p:nvSpPr>
            <p:cNvPr name="TextBox 4" id="4"/>
            <p:cNvSpPr txBox="true"/>
            <p:nvPr/>
          </p:nvSpPr>
          <p:spPr>
            <a:xfrm>
              <a:off x="101600" y="-38100"/>
              <a:ext cx="2085319" cy="2400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1979307" y="266092"/>
            <a:ext cx="10065679" cy="903924"/>
            <a:chOff x="0" y="0"/>
            <a:chExt cx="2248261" cy="201900"/>
          </a:xfrm>
        </p:grpSpPr>
        <p:sp>
          <p:nvSpPr>
            <p:cNvPr name="Freeform 6" id="6"/>
            <p:cNvSpPr/>
            <p:nvPr/>
          </p:nvSpPr>
          <p:spPr>
            <a:xfrm flipH="false" flipV="false" rot="0">
              <a:off x="0" y="0"/>
              <a:ext cx="2248261" cy="201900"/>
            </a:xfrm>
            <a:custGeom>
              <a:avLst/>
              <a:gdLst/>
              <a:ahLst/>
              <a:cxnLst/>
              <a:rect r="r" b="b" t="t" l="l"/>
              <a:pathLst>
                <a:path h="201900" w="2248261">
                  <a:moveTo>
                    <a:pt x="2045061" y="0"/>
                  </a:moveTo>
                  <a:lnTo>
                    <a:pt x="0" y="0"/>
                  </a:lnTo>
                  <a:lnTo>
                    <a:pt x="203200" y="201900"/>
                  </a:lnTo>
                  <a:lnTo>
                    <a:pt x="2248261" y="201900"/>
                  </a:lnTo>
                  <a:lnTo>
                    <a:pt x="2045061" y="0"/>
                  </a:lnTo>
                  <a:close/>
                </a:path>
              </a:pathLst>
            </a:custGeom>
            <a:gradFill rotWithShape="true">
              <a:gsLst>
                <a:gs pos="0">
                  <a:srgbClr val="EC407A">
                    <a:alpha val="100000"/>
                  </a:srgbClr>
                </a:gs>
                <a:gs pos="50000">
                  <a:srgbClr val="EC407A">
                    <a:alpha val="100000"/>
                  </a:srgbClr>
                </a:gs>
                <a:gs pos="100000">
                  <a:srgbClr val="FCE4EC">
                    <a:alpha val="100000"/>
                  </a:srgbClr>
                </a:gs>
              </a:gsLst>
              <a:lin ang="0"/>
            </a:gradFill>
          </p:spPr>
        </p:sp>
        <p:sp>
          <p:nvSpPr>
            <p:cNvPr name="TextBox 7" id="7"/>
            <p:cNvSpPr txBox="true"/>
            <p:nvPr/>
          </p:nvSpPr>
          <p:spPr>
            <a:xfrm>
              <a:off x="101600" y="-57150"/>
              <a:ext cx="2045061" cy="259050"/>
            </a:xfrm>
            <a:prstGeom prst="rect">
              <a:avLst/>
            </a:prstGeom>
          </p:spPr>
          <p:txBody>
            <a:bodyPr anchor="ctr" rtlCol="false" tIns="50800" lIns="50800" bIns="50800" rIns="50800"/>
            <a:lstStyle/>
            <a:p>
              <a:pPr algn="ctr">
                <a:lnSpc>
                  <a:spcPts val="3919"/>
                </a:lnSpc>
              </a:pPr>
            </a:p>
          </p:txBody>
        </p:sp>
      </p:grpSp>
      <p:grpSp>
        <p:nvGrpSpPr>
          <p:cNvPr name="Group 8" id="8"/>
          <p:cNvGrpSpPr/>
          <p:nvPr/>
        </p:nvGrpSpPr>
        <p:grpSpPr>
          <a:xfrm rot="0">
            <a:off x="17259300" y="9103036"/>
            <a:ext cx="777834" cy="914961"/>
            <a:chOff x="0" y="0"/>
            <a:chExt cx="698500" cy="821640"/>
          </a:xfrm>
        </p:grpSpPr>
        <p:sp>
          <p:nvSpPr>
            <p:cNvPr name="Freeform 9" id="9"/>
            <p:cNvSpPr/>
            <p:nvPr/>
          </p:nvSpPr>
          <p:spPr>
            <a:xfrm flipH="false" flipV="false" rot="0">
              <a:off x="0" y="0"/>
              <a:ext cx="698500" cy="821640"/>
            </a:xfrm>
            <a:custGeom>
              <a:avLst/>
              <a:gdLst/>
              <a:ahLst/>
              <a:cxnLst/>
              <a:rect r="r" b="b" t="t" l="l"/>
              <a:pathLst>
                <a:path h="821640" w="698500">
                  <a:moveTo>
                    <a:pt x="349250" y="0"/>
                  </a:moveTo>
                  <a:lnTo>
                    <a:pt x="698500" y="203200"/>
                  </a:lnTo>
                  <a:lnTo>
                    <a:pt x="698500" y="618440"/>
                  </a:lnTo>
                  <a:lnTo>
                    <a:pt x="349250" y="821640"/>
                  </a:lnTo>
                  <a:lnTo>
                    <a:pt x="0" y="618440"/>
                  </a:lnTo>
                  <a:lnTo>
                    <a:pt x="0" y="203200"/>
                  </a:lnTo>
                  <a:lnTo>
                    <a:pt x="349250" y="0"/>
                  </a:lnTo>
                  <a:close/>
                </a:path>
              </a:pathLst>
            </a:custGeom>
            <a:solidFill>
              <a:srgbClr val="FCE4EC"/>
            </a:solidFill>
            <a:ln w="19050" cap="sq">
              <a:solidFill>
                <a:srgbClr val="EC407A"/>
              </a:solidFill>
              <a:prstDash val="solid"/>
              <a:miter/>
            </a:ln>
          </p:spPr>
        </p:sp>
        <p:sp>
          <p:nvSpPr>
            <p:cNvPr name="TextBox 10" id="10"/>
            <p:cNvSpPr txBox="true"/>
            <p:nvPr/>
          </p:nvSpPr>
          <p:spPr>
            <a:xfrm>
              <a:off x="0" y="82550"/>
              <a:ext cx="698500" cy="599390"/>
            </a:xfrm>
            <a:prstGeom prst="rect">
              <a:avLst/>
            </a:prstGeom>
          </p:spPr>
          <p:txBody>
            <a:bodyPr anchor="ctr" rtlCol="false" tIns="50800" lIns="50800" bIns="50800" rIns="50800"/>
            <a:lstStyle/>
            <a:p>
              <a:pPr algn="ctr">
                <a:lnSpc>
                  <a:spcPts val="3500"/>
                </a:lnSpc>
              </a:pPr>
              <a:r>
                <a:rPr lang="en-US" sz="2500">
                  <a:solidFill>
                    <a:srgbClr val="EC407A"/>
                  </a:solidFill>
                  <a:latin typeface="Canva Sans Bold"/>
                </a:rPr>
                <a:t>8</a:t>
              </a:r>
            </a:p>
          </p:txBody>
        </p:sp>
      </p:grpSp>
      <p:grpSp>
        <p:nvGrpSpPr>
          <p:cNvPr name="Group 11" id="11"/>
          <p:cNvGrpSpPr/>
          <p:nvPr/>
        </p:nvGrpSpPr>
        <p:grpSpPr>
          <a:xfrm rot="0">
            <a:off x="700056" y="2310999"/>
            <a:ext cx="4706954" cy="1324975"/>
            <a:chOff x="0" y="0"/>
            <a:chExt cx="6275939" cy="1766634"/>
          </a:xfrm>
        </p:grpSpPr>
        <p:sp>
          <p:nvSpPr>
            <p:cNvPr name="Freeform 12" id="12"/>
            <p:cNvSpPr/>
            <p:nvPr/>
          </p:nvSpPr>
          <p:spPr>
            <a:xfrm flipH="false" flipV="false" rot="0">
              <a:off x="0" y="0"/>
              <a:ext cx="6275939" cy="1766634"/>
            </a:xfrm>
            <a:custGeom>
              <a:avLst/>
              <a:gdLst/>
              <a:ahLst/>
              <a:cxnLst/>
              <a:rect r="r" b="b" t="t" l="l"/>
              <a:pathLst>
                <a:path h="1766634" w="6275939">
                  <a:moveTo>
                    <a:pt x="0" y="0"/>
                  </a:moveTo>
                  <a:lnTo>
                    <a:pt x="6275939" y="0"/>
                  </a:lnTo>
                  <a:lnTo>
                    <a:pt x="6275939" y="1766634"/>
                  </a:lnTo>
                  <a:lnTo>
                    <a:pt x="0" y="1766634"/>
                  </a:lnTo>
                  <a:lnTo>
                    <a:pt x="0" y="0"/>
                  </a:lnTo>
                  <a:close/>
                </a:path>
              </a:pathLst>
            </a:custGeom>
            <a:blipFill>
              <a:blip r:embed="rId2">
                <a:extLst>
                  <a:ext uri="{96DAC541-7B7A-43D3-8B79-37D633B846F1}">
                    <asvg:svgBlip xmlns:asvg="http://schemas.microsoft.com/office/drawing/2016/SVG/main" r:embed="rId3"/>
                  </a:ext>
                </a:extLst>
              </a:blip>
              <a:stretch>
                <a:fillRect l="0" t="-5870" r="0" b="-5870"/>
              </a:stretch>
            </a:blipFill>
            <a:ln w="38100" cap="sq">
              <a:solidFill>
                <a:srgbClr val="EC407A"/>
              </a:solidFill>
              <a:prstDash val="solid"/>
              <a:miter/>
            </a:ln>
          </p:spPr>
        </p:sp>
        <p:sp>
          <p:nvSpPr>
            <p:cNvPr name="TextBox 13" id="13"/>
            <p:cNvSpPr txBox="true"/>
            <p:nvPr/>
          </p:nvSpPr>
          <p:spPr>
            <a:xfrm rot="0">
              <a:off x="0" y="401982"/>
              <a:ext cx="6275939" cy="924559"/>
            </a:xfrm>
            <a:prstGeom prst="rect">
              <a:avLst/>
            </a:prstGeom>
          </p:spPr>
          <p:txBody>
            <a:bodyPr anchor="t" rtlCol="false" tIns="0" lIns="0" bIns="0" rIns="0">
              <a:spAutoFit/>
            </a:bodyPr>
            <a:lstStyle/>
            <a:p>
              <a:pPr algn="ctr">
                <a:lnSpc>
                  <a:spcPts val="5880"/>
                </a:lnSpc>
              </a:pPr>
              <a:r>
                <a:rPr lang="en-US" sz="4200">
                  <a:solidFill>
                    <a:srgbClr val="000000"/>
                  </a:solidFill>
                  <a:latin typeface="Canva Sans Bold"/>
                </a:rPr>
                <a:t>Front-End</a:t>
              </a:r>
            </a:p>
          </p:txBody>
        </p:sp>
      </p:grpSp>
      <p:grpSp>
        <p:nvGrpSpPr>
          <p:cNvPr name="Group 14" id="14"/>
          <p:cNvGrpSpPr/>
          <p:nvPr/>
        </p:nvGrpSpPr>
        <p:grpSpPr>
          <a:xfrm rot="0">
            <a:off x="6790523" y="2310999"/>
            <a:ext cx="4706954" cy="1324975"/>
            <a:chOff x="0" y="0"/>
            <a:chExt cx="6275939" cy="1766634"/>
          </a:xfrm>
        </p:grpSpPr>
        <p:sp>
          <p:nvSpPr>
            <p:cNvPr name="Freeform 15" id="15"/>
            <p:cNvSpPr/>
            <p:nvPr/>
          </p:nvSpPr>
          <p:spPr>
            <a:xfrm flipH="false" flipV="false" rot="0">
              <a:off x="0" y="0"/>
              <a:ext cx="6275939" cy="1766634"/>
            </a:xfrm>
            <a:custGeom>
              <a:avLst/>
              <a:gdLst/>
              <a:ahLst/>
              <a:cxnLst/>
              <a:rect r="r" b="b" t="t" l="l"/>
              <a:pathLst>
                <a:path h="1766634" w="6275939">
                  <a:moveTo>
                    <a:pt x="0" y="0"/>
                  </a:moveTo>
                  <a:lnTo>
                    <a:pt x="6275939" y="0"/>
                  </a:lnTo>
                  <a:lnTo>
                    <a:pt x="6275939" y="1766634"/>
                  </a:lnTo>
                  <a:lnTo>
                    <a:pt x="0" y="1766634"/>
                  </a:lnTo>
                  <a:lnTo>
                    <a:pt x="0" y="0"/>
                  </a:lnTo>
                  <a:close/>
                </a:path>
              </a:pathLst>
            </a:custGeom>
            <a:blipFill>
              <a:blip r:embed="rId2">
                <a:extLst>
                  <a:ext uri="{96DAC541-7B7A-43D3-8B79-37D633B846F1}">
                    <asvg:svgBlip xmlns:asvg="http://schemas.microsoft.com/office/drawing/2016/SVG/main" r:embed="rId3"/>
                  </a:ext>
                </a:extLst>
              </a:blip>
              <a:stretch>
                <a:fillRect l="0" t="-5870" r="0" b="-5870"/>
              </a:stretch>
            </a:blipFill>
            <a:ln w="38100" cap="sq">
              <a:solidFill>
                <a:srgbClr val="EC407A"/>
              </a:solidFill>
              <a:prstDash val="solid"/>
              <a:miter/>
            </a:ln>
          </p:spPr>
        </p:sp>
        <p:sp>
          <p:nvSpPr>
            <p:cNvPr name="TextBox 16" id="16"/>
            <p:cNvSpPr txBox="true"/>
            <p:nvPr/>
          </p:nvSpPr>
          <p:spPr>
            <a:xfrm rot="0">
              <a:off x="0" y="401982"/>
              <a:ext cx="6275939" cy="924559"/>
            </a:xfrm>
            <a:prstGeom prst="rect">
              <a:avLst/>
            </a:prstGeom>
          </p:spPr>
          <p:txBody>
            <a:bodyPr anchor="t" rtlCol="false" tIns="0" lIns="0" bIns="0" rIns="0">
              <a:spAutoFit/>
            </a:bodyPr>
            <a:lstStyle/>
            <a:p>
              <a:pPr algn="ctr">
                <a:lnSpc>
                  <a:spcPts val="5880"/>
                </a:lnSpc>
              </a:pPr>
              <a:r>
                <a:rPr lang="en-US" sz="4200">
                  <a:solidFill>
                    <a:srgbClr val="000000"/>
                  </a:solidFill>
                  <a:latin typeface="Canva Sans Bold"/>
                </a:rPr>
                <a:t>Back-End</a:t>
              </a:r>
            </a:p>
          </p:txBody>
        </p:sp>
      </p:grpSp>
      <p:grpSp>
        <p:nvGrpSpPr>
          <p:cNvPr name="Group 17" id="17"/>
          <p:cNvGrpSpPr/>
          <p:nvPr/>
        </p:nvGrpSpPr>
        <p:grpSpPr>
          <a:xfrm rot="0">
            <a:off x="12878602" y="2310999"/>
            <a:ext cx="4706954" cy="1324975"/>
            <a:chOff x="0" y="0"/>
            <a:chExt cx="6275939" cy="1766634"/>
          </a:xfrm>
        </p:grpSpPr>
        <p:sp>
          <p:nvSpPr>
            <p:cNvPr name="Freeform 18" id="18"/>
            <p:cNvSpPr/>
            <p:nvPr/>
          </p:nvSpPr>
          <p:spPr>
            <a:xfrm flipH="false" flipV="false" rot="0">
              <a:off x="0" y="0"/>
              <a:ext cx="6275939" cy="1766634"/>
            </a:xfrm>
            <a:custGeom>
              <a:avLst/>
              <a:gdLst/>
              <a:ahLst/>
              <a:cxnLst/>
              <a:rect r="r" b="b" t="t" l="l"/>
              <a:pathLst>
                <a:path h="1766634" w="6275939">
                  <a:moveTo>
                    <a:pt x="0" y="0"/>
                  </a:moveTo>
                  <a:lnTo>
                    <a:pt x="6275939" y="0"/>
                  </a:lnTo>
                  <a:lnTo>
                    <a:pt x="6275939" y="1766634"/>
                  </a:lnTo>
                  <a:lnTo>
                    <a:pt x="0" y="1766634"/>
                  </a:lnTo>
                  <a:lnTo>
                    <a:pt x="0" y="0"/>
                  </a:lnTo>
                  <a:close/>
                </a:path>
              </a:pathLst>
            </a:custGeom>
            <a:blipFill>
              <a:blip r:embed="rId2">
                <a:extLst>
                  <a:ext uri="{96DAC541-7B7A-43D3-8B79-37D633B846F1}">
                    <asvg:svgBlip xmlns:asvg="http://schemas.microsoft.com/office/drawing/2016/SVG/main" r:embed="rId3"/>
                  </a:ext>
                </a:extLst>
              </a:blip>
              <a:stretch>
                <a:fillRect l="0" t="-5870" r="0" b="-5870"/>
              </a:stretch>
            </a:blipFill>
            <a:ln w="38100" cap="sq">
              <a:solidFill>
                <a:srgbClr val="EC407A"/>
              </a:solidFill>
              <a:prstDash val="solid"/>
              <a:miter/>
            </a:ln>
          </p:spPr>
        </p:sp>
        <p:sp>
          <p:nvSpPr>
            <p:cNvPr name="TextBox 19" id="19"/>
            <p:cNvSpPr txBox="true"/>
            <p:nvPr/>
          </p:nvSpPr>
          <p:spPr>
            <a:xfrm rot="0">
              <a:off x="0" y="401982"/>
              <a:ext cx="6275939" cy="924559"/>
            </a:xfrm>
            <a:prstGeom prst="rect">
              <a:avLst/>
            </a:prstGeom>
          </p:spPr>
          <p:txBody>
            <a:bodyPr anchor="t" rtlCol="false" tIns="0" lIns="0" bIns="0" rIns="0">
              <a:spAutoFit/>
            </a:bodyPr>
            <a:lstStyle/>
            <a:p>
              <a:pPr algn="ctr">
                <a:lnSpc>
                  <a:spcPts val="5880"/>
                </a:lnSpc>
              </a:pPr>
              <a:r>
                <a:rPr lang="en-US" sz="4200">
                  <a:solidFill>
                    <a:srgbClr val="000000"/>
                  </a:solidFill>
                  <a:latin typeface="Canva Sans Bold"/>
                </a:rPr>
                <a:t>Database, Cache</a:t>
              </a:r>
            </a:p>
          </p:txBody>
        </p:sp>
      </p:grpSp>
      <p:sp>
        <p:nvSpPr>
          <p:cNvPr name="AutoShape 20" id="20"/>
          <p:cNvSpPr/>
          <p:nvPr/>
        </p:nvSpPr>
        <p:spPr>
          <a:xfrm flipH="true">
            <a:off x="6092897" y="4021921"/>
            <a:ext cx="0" cy="5538595"/>
          </a:xfrm>
          <a:prstGeom prst="line">
            <a:avLst/>
          </a:prstGeom>
          <a:ln cap="flat" w="38100">
            <a:solidFill>
              <a:srgbClr val="000000"/>
            </a:solidFill>
            <a:prstDash val="solid"/>
            <a:headEnd type="none" len="sm" w="sm"/>
            <a:tailEnd type="none" len="sm" w="sm"/>
          </a:ln>
        </p:spPr>
      </p:sp>
      <p:sp>
        <p:nvSpPr>
          <p:cNvPr name="AutoShape 21" id="21"/>
          <p:cNvSpPr/>
          <p:nvPr/>
        </p:nvSpPr>
        <p:spPr>
          <a:xfrm>
            <a:off x="12242061" y="4021586"/>
            <a:ext cx="0" cy="5538930"/>
          </a:xfrm>
          <a:prstGeom prst="line">
            <a:avLst/>
          </a:prstGeom>
          <a:ln cap="flat" w="38100">
            <a:solidFill>
              <a:srgbClr val="000000"/>
            </a:solidFill>
            <a:prstDash val="solid"/>
            <a:headEnd type="none" len="sm" w="sm"/>
            <a:tailEnd type="none" len="sm" w="sm"/>
          </a:ln>
        </p:spPr>
      </p:sp>
      <p:sp>
        <p:nvSpPr>
          <p:cNvPr name="Freeform 22" id="22"/>
          <p:cNvSpPr/>
          <p:nvPr/>
        </p:nvSpPr>
        <p:spPr>
          <a:xfrm flipH="false" flipV="false" rot="0">
            <a:off x="8236482" y="4418725"/>
            <a:ext cx="1861995" cy="1861995"/>
          </a:xfrm>
          <a:custGeom>
            <a:avLst/>
            <a:gdLst/>
            <a:ahLst/>
            <a:cxnLst/>
            <a:rect r="r" b="b" t="t" l="l"/>
            <a:pathLst>
              <a:path h="1861995" w="1861995">
                <a:moveTo>
                  <a:pt x="0" y="0"/>
                </a:moveTo>
                <a:lnTo>
                  <a:pt x="1861995" y="0"/>
                </a:lnTo>
                <a:lnTo>
                  <a:pt x="1861995" y="1861995"/>
                </a:lnTo>
                <a:lnTo>
                  <a:pt x="0" y="1861995"/>
                </a:lnTo>
                <a:lnTo>
                  <a:pt x="0" y="0"/>
                </a:lnTo>
                <a:close/>
              </a:path>
            </a:pathLst>
          </a:custGeom>
          <a:blipFill>
            <a:blip r:embed="rId4"/>
            <a:stretch>
              <a:fillRect l="0" t="0" r="0" b="0"/>
            </a:stretch>
          </a:blipFill>
        </p:spPr>
      </p:sp>
      <p:sp>
        <p:nvSpPr>
          <p:cNvPr name="Freeform 23" id="23"/>
          <p:cNvSpPr/>
          <p:nvPr/>
        </p:nvSpPr>
        <p:spPr>
          <a:xfrm flipH="false" flipV="false" rot="0">
            <a:off x="1225459" y="3839450"/>
            <a:ext cx="3656148" cy="2193689"/>
          </a:xfrm>
          <a:custGeom>
            <a:avLst/>
            <a:gdLst/>
            <a:ahLst/>
            <a:cxnLst/>
            <a:rect r="r" b="b" t="t" l="l"/>
            <a:pathLst>
              <a:path h="2193689" w="3656148">
                <a:moveTo>
                  <a:pt x="0" y="0"/>
                </a:moveTo>
                <a:lnTo>
                  <a:pt x="3656148" y="0"/>
                </a:lnTo>
                <a:lnTo>
                  <a:pt x="3656148" y="2193689"/>
                </a:lnTo>
                <a:lnTo>
                  <a:pt x="0" y="2193689"/>
                </a:lnTo>
                <a:lnTo>
                  <a:pt x="0" y="0"/>
                </a:lnTo>
                <a:close/>
              </a:path>
            </a:pathLst>
          </a:custGeom>
          <a:blipFill>
            <a:blip r:embed="rId5"/>
            <a:stretch>
              <a:fillRect l="0" t="0" r="0" b="0"/>
            </a:stretch>
          </a:blipFill>
        </p:spPr>
      </p:sp>
      <p:sp>
        <p:nvSpPr>
          <p:cNvPr name="Freeform 24" id="24"/>
          <p:cNvSpPr/>
          <p:nvPr/>
        </p:nvSpPr>
        <p:spPr>
          <a:xfrm flipH="false" flipV="false" rot="0">
            <a:off x="1028700" y="6233164"/>
            <a:ext cx="1816597" cy="2242985"/>
          </a:xfrm>
          <a:custGeom>
            <a:avLst/>
            <a:gdLst/>
            <a:ahLst/>
            <a:cxnLst/>
            <a:rect r="r" b="b" t="t" l="l"/>
            <a:pathLst>
              <a:path h="2242985" w="1816597">
                <a:moveTo>
                  <a:pt x="0" y="0"/>
                </a:moveTo>
                <a:lnTo>
                  <a:pt x="1816597" y="0"/>
                </a:lnTo>
                <a:lnTo>
                  <a:pt x="1816597" y="2242985"/>
                </a:lnTo>
                <a:lnTo>
                  <a:pt x="0" y="2242985"/>
                </a:lnTo>
                <a:lnTo>
                  <a:pt x="0" y="0"/>
                </a:lnTo>
                <a:close/>
              </a:path>
            </a:pathLst>
          </a:custGeom>
          <a:blipFill>
            <a:blip r:embed="rId6"/>
            <a:stretch>
              <a:fillRect l="-36322" t="0" r="-28180" b="0"/>
            </a:stretch>
          </a:blipFill>
        </p:spPr>
      </p:sp>
      <p:sp>
        <p:nvSpPr>
          <p:cNvPr name="Freeform 25" id="25"/>
          <p:cNvSpPr/>
          <p:nvPr/>
        </p:nvSpPr>
        <p:spPr>
          <a:xfrm flipH="false" flipV="false" rot="0">
            <a:off x="3053533" y="6311887"/>
            <a:ext cx="2085539" cy="2085539"/>
          </a:xfrm>
          <a:custGeom>
            <a:avLst/>
            <a:gdLst/>
            <a:ahLst/>
            <a:cxnLst/>
            <a:rect r="r" b="b" t="t" l="l"/>
            <a:pathLst>
              <a:path h="2085539" w="2085539">
                <a:moveTo>
                  <a:pt x="0" y="0"/>
                </a:moveTo>
                <a:lnTo>
                  <a:pt x="2085539" y="0"/>
                </a:lnTo>
                <a:lnTo>
                  <a:pt x="2085539" y="2085539"/>
                </a:lnTo>
                <a:lnTo>
                  <a:pt x="0" y="2085539"/>
                </a:lnTo>
                <a:lnTo>
                  <a:pt x="0" y="0"/>
                </a:lnTo>
                <a:close/>
              </a:path>
            </a:pathLst>
          </a:custGeom>
          <a:blipFill>
            <a:blip r:embed="rId7"/>
            <a:stretch>
              <a:fillRect l="0" t="0" r="0" b="0"/>
            </a:stretch>
          </a:blipFill>
        </p:spPr>
      </p:sp>
      <p:sp>
        <p:nvSpPr>
          <p:cNvPr name="Freeform 26" id="26"/>
          <p:cNvSpPr/>
          <p:nvPr/>
        </p:nvSpPr>
        <p:spPr>
          <a:xfrm flipH="false" flipV="false" rot="0">
            <a:off x="8168571" y="6446567"/>
            <a:ext cx="1950859" cy="1950859"/>
          </a:xfrm>
          <a:custGeom>
            <a:avLst/>
            <a:gdLst/>
            <a:ahLst/>
            <a:cxnLst/>
            <a:rect r="r" b="b" t="t" l="l"/>
            <a:pathLst>
              <a:path h="1950859" w="1950859">
                <a:moveTo>
                  <a:pt x="0" y="0"/>
                </a:moveTo>
                <a:lnTo>
                  <a:pt x="1950858" y="0"/>
                </a:lnTo>
                <a:lnTo>
                  <a:pt x="1950858" y="1950859"/>
                </a:lnTo>
                <a:lnTo>
                  <a:pt x="0" y="1950859"/>
                </a:lnTo>
                <a:lnTo>
                  <a:pt x="0" y="0"/>
                </a:lnTo>
                <a:close/>
              </a:path>
            </a:pathLst>
          </a:custGeom>
          <a:blipFill>
            <a:blip r:embed="rId8"/>
            <a:stretch>
              <a:fillRect l="0" t="0" r="0" b="0"/>
            </a:stretch>
          </a:blipFill>
        </p:spPr>
      </p:sp>
      <p:sp>
        <p:nvSpPr>
          <p:cNvPr name="Freeform 27" id="27"/>
          <p:cNvSpPr/>
          <p:nvPr/>
        </p:nvSpPr>
        <p:spPr>
          <a:xfrm flipH="false" flipV="false" rot="0">
            <a:off x="13270340" y="4021921"/>
            <a:ext cx="3923477" cy="2944873"/>
          </a:xfrm>
          <a:custGeom>
            <a:avLst/>
            <a:gdLst/>
            <a:ahLst/>
            <a:cxnLst/>
            <a:rect r="r" b="b" t="t" l="l"/>
            <a:pathLst>
              <a:path h="2944873" w="3923477">
                <a:moveTo>
                  <a:pt x="0" y="0"/>
                </a:moveTo>
                <a:lnTo>
                  <a:pt x="3923478" y="0"/>
                </a:lnTo>
                <a:lnTo>
                  <a:pt x="3923478" y="2944873"/>
                </a:lnTo>
                <a:lnTo>
                  <a:pt x="0" y="2944873"/>
                </a:lnTo>
                <a:lnTo>
                  <a:pt x="0" y="0"/>
                </a:lnTo>
                <a:close/>
              </a:path>
            </a:pathLst>
          </a:custGeom>
          <a:blipFill>
            <a:blip r:embed="rId9"/>
            <a:stretch>
              <a:fillRect l="0" t="0" r="0" b="0"/>
            </a:stretch>
          </a:blipFill>
        </p:spPr>
      </p:sp>
      <p:sp>
        <p:nvSpPr>
          <p:cNvPr name="Freeform 28" id="28"/>
          <p:cNvSpPr/>
          <p:nvPr/>
        </p:nvSpPr>
        <p:spPr>
          <a:xfrm flipH="false" flipV="false" rot="0">
            <a:off x="13559362" y="7279493"/>
            <a:ext cx="3345435" cy="1117933"/>
          </a:xfrm>
          <a:custGeom>
            <a:avLst/>
            <a:gdLst/>
            <a:ahLst/>
            <a:cxnLst/>
            <a:rect r="r" b="b" t="t" l="l"/>
            <a:pathLst>
              <a:path h="1117933" w="3345435">
                <a:moveTo>
                  <a:pt x="0" y="0"/>
                </a:moveTo>
                <a:lnTo>
                  <a:pt x="3345434" y="0"/>
                </a:lnTo>
                <a:lnTo>
                  <a:pt x="3345434" y="1117933"/>
                </a:lnTo>
                <a:lnTo>
                  <a:pt x="0" y="1117933"/>
                </a:lnTo>
                <a:lnTo>
                  <a:pt x="0" y="0"/>
                </a:lnTo>
                <a:close/>
              </a:path>
            </a:pathLst>
          </a:custGeom>
          <a:blipFill>
            <a:blip r:embed="rId10"/>
            <a:stretch>
              <a:fillRect l="0" t="0" r="0" b="0"/>
            </a:stretch>
          </a:blipFill>
        </p:spPr>
      </p:sp>
      <p:sp>
        <p:nvSpPr>
          <p:cNvPr name="TextBox 29" id="29"/>
          <p:cNvSpPr txBox="true"/>
          <p:nvPr/>
        </p:nvSpPr>
        <p:spPr>
          <a:xfrm rot="0">
            <a:off x="0" y="298954"/>
            <a:ext cx="7186547" cy="762000"/>
          </a:xfrm>
          <a:prstGeom prst="rect">
            <a:avLst/>
          </a:prstGeom>
        </p:spPr>
        <p:txBody>
          <a:bodyPr anchor="t" rtlCol="false" tIns="0" lIns="0" bIns="0" rIns="0">
            <a:spAutoFit/>
          </a:bodyPr>
          <a:lstStyle/>
          <a:p>
            <a:pPr algn="ctr">
              <a:lnSpc>
                <a:spcPts val="6299"/>
              </a:lnSpc>
              <a:spcBef>
                <a:spcPct val="0"/>
              </a:spcBef>
            </a:pPr>
            <a:r>
              <a:rPr lang="en-US" sz="4500">
                <a:solidFill>
                  <a:srgbClr val="FFFFFF"/>
                </a:solidFill>
                <a:latin typeface="Canva Sans Bold"/>
              </a:rPr>
              <a:t>3.2. TECHNOLOGIES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979307" y="624381"/>
            <a:ext cx="9165854" cy="808638"/>
            <a:chOff x="0" y="0"/>
            <a:chExt cx="2288519" cy="201900"/>
          </a:xfrm>
        </p:grpSpPr>
        <p:sp>
          <p:nvSpPr>
            <p:cNvPr name="Freeform 3" id="3"/>
            <p:cNvSpPr/>
            <p:nvPr/>
          </p:nvSpPr>
          <p:spPr>
            <a:xfrm flipH="false" flipV="false" rot="0">
              <a:off x="0" y="0"/>
              <a:ext cx="2288519" cy="201900"/>
            </a:xfrm>
            <a:custGeom>
              <a:avLst/>
              <a:gdLst/>
              <a:ahLst/>
              <a:cxnLst/>
              <a:rect r="r" b="b" t="t" l="l"/>
              <a:pathLst>
                <a:path h="201900" w="2288519">
                  <a:moveTo>
                    <a:pt x="2085319" y="0"/>
                  </a:moveTo>
                  <a:lnTo>
                    <a:pt x="0" y="0"/>
                  </a:lnTo>
                  <a:lnTo>
                    <a:pt x="203200" y="201900"/>
                  </a:lnTo>
                  <a:lnTo>
                    <a:pt x="2288519" y="201900"/>
                  </a:lnTo>
                  <a:lnTo>
                    <a:pt x="2085319" y="0"/>
                  </a:lnTo>
                  <a:close/>
                </a:path>
              </a:pathLst>
            </a:custGeom>
            <a:solidFill>
              <a:srgbClr val="DBDBDB"/>
            </a:solidFill>
          </p:spPr>
        </p:sp>
        <p:sp>
          <p:nvSpPr>
            <p:cNvPr name="TextBox 4" id="4"/>
            <p:cNvSpPr txBox="true"/>
            <p:nvPr/>
          </p:nvSpPr>
          <p:spPr>
            <a:xfrm>
              <a:off x="101600" y="-38100"/>
              <a:ext cx="2085319" cy="2400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1979307" y="266092"/>
            <a:ext cx="10065679" cy="903924"/>
            <a:chOff x="0" y="0"/>
            <a:chExt cx="2248261" cy="201900"/>
          </a:xfrm>
        </p:grpSpPr>
        <p:sp>
          <p:nvSpPr>
            <p:cNvPr name="Freeform 6" id="6"/>
            <p:cNvSpPr/>
            <p:nvPr/>
          </p:nvSpPr>
          <p:spPr>
            <a:xfrm flipH="false" flipV="false" rot="0">
              <a:off x="0" y="0"/>
              <a:ext cx="2248261" cy="201900"/>
            </a:xfrm>
            <a:custGeom>
              <a:avLst/>
              <a:gdLst/>
              <a:ahLst/>
              <a:cxnLst/>
              <a:rect r="r" b="b" t="t" l="l"/>
              <a:pathLst>
                <a:path h="201900" w="2248261">
                  <a:moveTo>
                    <a:pt x="2045061" y="0"/>
                  </a:moveTo>
                  <a:lnTo>
                    <a:pt x="0" y="0"/>
                  </a:lnTo>
                  <a:lnTo>
                    <a:pt x="203200" y="201900"/>
                  </a:lnTo>
                  <a:lnTo>
                    <a:pt x="2248261" y="201900"/>
                  </a:lnTo>
                  <a:lnTo>
                    <a:pt x="2045061" y="0"/>
                  </a:lnTo>
                  <a:close/>
                </a:path>
              </a:pathLst>
            </a:custGeom>
            <a:gradFill rotWithShape="true">
              <a:gsLst>
                <a:gs pos="0">
                  <a:srgbClr val="EC407A">
                    <a:alpha val="100000"/>
                  </a:srgbClr>
                </a:gs>
                <a:gs pos="50000">
                  <a:srgbClr val="EC407A">
                    <a:alpha val="100000"/>
                  </a:srgbClr>
                </a:gs>
                <a:gs pos="100000">
                  <a:srgbClr val="FCE4EC">
                    <a:alpha val="100000"/>
                  </a:srgbClr>
                </a:gs>
              </a:gsLst>
              <a:lin ang="0"/>
            </a:gradFill>
          </p:spPr>
        </p:sp>
        <p:sp>
          <p:nvSpPr>
            <p:cNvPr name="TextBox 7" id="7"/>
            <p:cNvSpPr txBox="true"/>
            <p:nvPr/>
          </p:nvSpPr>
          <p:spPr>
            <a:xfrm>
              <a:off x="101600" y="-57150"/>
              <a:ext cx="2045061" cy="259050"/>
            </a:xfrm>
            <a:prstGeom prst="rect">
              <a:avLst/>
            </a:prstGeom>
          </p:spPr>
          <p:txBody>
            <a:bodyPr anchor="ctr" rtlCol="false" tIns="50800" lIns="50800" bIns="50800" rIns="50800"/>
            <a:lstStyle/>
            <a:p>
              <a:pPr algn="ctr">
                <a:lnSpc>
                  <a:spcPts val="3919"/>
                </a:lnSpc>
              </a:pPr>
            </a:p>
          </p:txBody>
        </p:sp>
      </p:grpSp>
      <p:grpSp>
        <p:nvGrpSpPr>
          <p:cNvPr name="Group 8" id="8"/>
          <p:cNvGrpSpPr/>
          <p:nvPr/>
        </p:nvGrpSpPr>
        <p:grpSpPr>
          <a:xfrm rot="0">
            <a:off x="17259300" y="9103036"/>
            <a:ext cx="777834" cy="914961"/>
            <a:chOff x="0" y="0"/>
            <a:chExt cx="698500" cy="821640"/>
          </a:xfrm>
        </p:grpSpPr>
        <p:sp>
          <p:nvSpPr>
            <p:cNvPr name="Freeform 9" id="9"/>
            <p:cNvSpPr/>
            <p:nvPr/>
          </p:nvSpPr>
          <p:spPr>
            <a:xfrm flipH="false" flipV="false" rot="0">
              <a:off x="0" y="0"/>
              <a:ext cx="698500" cy="821640"/>
            </a:xfrm>
            <a:custGeom>
              <a:avLst/>
              <a:gdLst/>
              <a:ahLst/>
              <a:cxnLst/>
              <a:rect r="r" b="b" t="t" l="l"/>
              <a:pathLst>
                <a:path h="821640" w="698500">
                  <a:moveTo>
                    <a:pt x="349250" y="0"/>
                  </a:moveTo>
                  <a:lnTo>
                    <a:pt x="698500" y="203200"/>
                  </a:lnTo>
                  <a:lnTo>
                    <a:pt x="698500" y="618440"/>
                  </a:lnTo>
                  <a:lnTo>
                    <a:pt x="349250" y="821640"/>
                  </a:lnTo>
                  <a:lnTo>
                    <a:pt x="0" y="618440"/>
                  </a:lnTo>
                  <a:lnTo>
                    <a:pt x="0" y="203200"/>
                  </a:lnTo>
                  <a:lnTo>
                    <a:pt x="349250" y="0"/>
                  </a:lnTo>
                  <a:close/>
                </a:path>
              </a:pathLst>
            </a:custGeom>
            <a:solidFill>
              <a:srgbClr val="FCE4EC"/>
            </a:solidFill>
            <a:ln w="19050" cap="sq">
              <a:solidFill>
                <a:srgbClr val="EC407A"/>
              </a:solidFill>
              <a:prstDash val="solid"/>
              <a:miter/>
            </a:ln>
          </p:spPr>
        </p:sp>
        <p:sp>
          <p:nvSpPr>
            <p:cNvPr name="TextBox 10" id="10"/>
            <p:cNvSpPr txBox="true"/>
            <p:nvPr/>
          </p:nvSpPr>
          <p:spPr>
            <a:xfrm>
              <a:off x="0" y="82550"/>
              <a:ext cx="698500" cy="599390"/>
            </a:xfrm>
            <a:prstGeom prst="rect">
              <a:avLst/>
            </a:prstGeom>
          </p:spPr>
          <p:txBody>
            <a:bodyPr anchor="ctr" rtlCol="false" tIns="50800" lIns="50800" bIns="50800" rIns="50800"/>
            <a:lstStyle/>
            <a:p>
              <a:pPr algn="ctr">
                <a:lnSpc>
                  <a:spcPts val="3500"/>
                </a:lnSpc>
              </a:pPr>
              <a:r>
                <a:rPr lang="en-US" sz="2500">
                  <a:solidFill>
                    <a:srgbClr val="EC407A"/>
                  </a:solidFill>
                  <a:latin typeface="Canva Sans Bold"/>
                </a:rPr>
                <a:t>9</a:t>
              </a:r>
            </a:p>
          </p:txBody>
        </p:sp>
      </p:grpSp>
      <p:grpSp>
        <p:nvGrpSpPr>
          <p:cNvPr name="Group 11" id="11"/>
          <p:cNvGrpSpPr/>
          <p:nvPr/>
        </p:nvGrpSpPr>
        <p:grpSpPr>
          <a:xfrm rot="0">
            <a:off x="1028700" y="1823457"/>
            <a:ext cx="16230600" cy="1324975"/>
            <a:chOff x="0" y="0"/>
            <a:chExt cx="21640800" cy="1766634"/>
          </a:xfrm>
        </p:grpSpPr>
        <p:sp>
          <p:nvSpPr>
            <p:cNvPr name="Freeform 12" id="12"/>
            <p:cNvSpPr/>
            <p:nvPr/>
          </p:nvSpPr>
          <p:spPr>
            <a:xfrm flipH="false" flipV="false" rot="0">
              <a:off x="0" y="0"/>
              <a:ext cx="21640800" cy="1766634"/>
            </a:xfrm>
            <a:custGeom>
              <a:avLst/>
              <a:gdLst/>
              <a:ahLst/>
              <a:cxnLst/>
              <a:rect r="r" b="b" t="t" l="l"/>
              <a:pathLst>
                <a:path h="1766634" w="21640800">
                  <a:moveTo>
                    <a:pt x="0" y="0"/>
                  </a:moveTo>
                  <a:lnTo>
                    <a:pt x="21640800" y="0"/>
                  </a:lnTo>
                  <a:lnTo>
                    <a:pt x="21640800" y="1766634"/>
                  </a:lnTo>
                  <a:lnTo>
                    <a:pt x="0" y="1766634"/>
                  </a:lnTo>
                  <a:lnTo>
                    <a:pt x="0" y="0"/>
                  </a:lnTo>
                  <a:close/>
                </a:path>
              </a:pathLst>
            </a:custGeom>
            <a:blipFill>
              <a:blip r:embed="rId2">
                <a:extLst>
                  <a:ext uri="{96DAC541-7B7A-43D3-8B79-37D633B846F1}">
                    <asvg:svgBlip xmlns:asvg="http://schemas.microsoft.com/office/drawing/2016/SVG/main" r:embed="rId3"/>
                  </a:ext>
                </a:extLst>
              </a:blip>
              <a:stretch>
                <a:fillRect l="0" t="-142654" r="0" b="-142654"/>
              </a:stretch>
            </a:blipFill>
            <a:ln w="38100" cap="sq">
              <a:solidFill>
                <a:srgbClr val="EC407A"/>
              </a:solidFill>
              <a:prstDash val="solid"/>
              <a:miter/>
            </a:ln>
          </p:spPr>
        </p:sp>
        <p:sp>
          <p:nvSpPr>
            <p:cNvPr name="TextBox 13" id="13"/>
            <p:cNvSpPr txBox="true"/>
            <p:nvPr/>
          </p:nvSpPr>
          <p:spPr>
            <a:xfrm rot="0">
              <a:off x="0" y="401982"/>
              <a:ext cx="21640800" cy="924559"/>
            </a:xfrm>
            <a:prstGeom prst="rect">
              <a:avLst/>
            </a:prstGeom>
          </p:spPr>
          <p:txBody>
            <a:bodyPr anchor="t" rtlCol="false" tIns="0" lIns="0" bIns="0" rIns="0">
              <a:spAutoFit/>
            </a:bodyPr>
            <a:lstStyle/>
            <a:p>
              <a:pPr algn="ctr">
                <a:lnSpc>
                  <a:spcPts val="5880"/>
                </a:lnSpc>
              </a:pPr>
              <a:r>
                <a:rPr lang="en-US" sz="4200">
                  <a:solidFill>
                    <a:srgbClr val="000000"/>
                  </a:solidFill>
                  <a:latin typeface="Canva Sans Bold"/>
                </a:rPr>
                <a:t>Third-Parties</a:t>
              </a:r>
            </a:p>
          </p:txBody>
        </p:sp>
      </p:grpSp>
      <p:grpSp>
        <p:nvGrpSpPr>
          <p:cNvPr name="Group 14" id="14"/>
          <p:cNvGrpSpPr/>
          <p:nvPr/>
        </p:nvGrpSpPr>
        <p:grpSpPr>
          <a:xfrm rot="0">
            <a:off x="1096072" y="3910433"/>
            <a:ext cx="3914921" cy="1623474"/>
            <a:chOff x="0" y="0"/>
            <a:chExt cx="1031090" cy="427582"/>
          </a:xfrm>
        </p:grpSpPr>
        <p:sp>
          <p:nvSpPr>
            <p:cNvPr name="Freeform 15" id="15"/>
            <p:cNvSpPr/>
            <p:nvPr/>
          </p:nvSpPr>
          <p:spPr>
            <a:xfrm flipH="false" flipV="false" rot="0">
              <a:off x="0" y="0"/>
              <a:ext cx="1031090" cy="427582"/>
            </a:xfrm>
            <a:custGeom>
              <a:avLst/>
              <a:gdLst/>
              <a:ahLst/>
              <a:cxnLst/>
              <a:rect r="r" b="b" t="t" l="l"/>
              <a:pathLst>
                <a:path h="427582" w="1031090">
                  <a:moveTo>
                    <a:pt x="0" y="0"/>
                  </a:moveTo>
                  <a:lnTo>
                    <a:pt x="1031090" y="0"/>
                  </a:lnTo>
                  <a:lnTo>
                    <a:pt x="1031090" y="427582"/>
                  </a:lnTo>
                  <a:lnTo>
                    <a:pt x="0" y="427582"/>
                  </a:lnTo>
                  <a:close/>
                </a:path>
              </a:pathLst>
            </a:custGeom>
            <a:solidFill>
              <a:srgbClr val="FFFFFF"/>
            </a:solidFill>
            <a:ln w="38100" cap="sq">
              <a:solidFill>
                <a:srgbClr val="000000"/>
              </a:solidFill>
              <a:prstDash val="solid"/>
              <a:miter/>
            </a:ln>
          </p:spPr>
        </p:sp>
        <p:sp>
          <p:nvSpPr>
            <p:cNvPr name="TextBox 16" id="16"/>
            <p:cNvSpPr txBox="true"/>
            <p:nvPr/>
          </p:nvSpPr>
          <p:spPr>
            <a:xfrm>
              <a:off x="0" y="-38100"/>
              <a:ext cx="1031090" cy="465682"/>
            </a:xfrm>
            <a:prstGeom prst="rect">
              <a:avLst/>
            </a:prstGeom>
          </p:spPr>
          <p:txBody>
            <a:bodyPr anchor="ctr" rtlCol="false" tIns="50800" lIns="50800" bIns="50800" rIns="50800"/>
            <a:lstStyle/>
            <a:p>
              <a:pPr algn="ctr">
                <a:lnSpc>
                  <a:spcPts val="3398"/>
                </a:lnSpc>
              </a:pPr>
              <a:r>
                <a:rPr lang="en-US" sz="2427">
                  <a:solidFill>
                    <a:srgbClr val="000000"/>
                  </a:solidFill>
                  <a:latin typeface="Montserrat"/>
                </a:rPr>
                <a:t>Province API</a:t>
              </a:r>
            </a:p>
          </p:txBody>
        </p:sp>
      </p:grpSp>
      <p:sp>
        <p:nvSpPr>
          <p:cNvPr name="Freeform 17" id="17"/>
          <p:cNvSpPr/>
          <p:nvPr/>
        </p:nvSpPr>
        <p:spPr>
          <a:xfrm flipH="false" flipV="false" rot="0">
            <a:off x="3053533" y="5747881"/>
            <a:ext cx="4297820" cy="3963369"/>
          </a:xfrm>
          <a:custGeom>
            <a:avLst/>
            <a:gdLst/>
            <a:ahLst/>
            <a:cxnLst/>
            <a:rect r="r" b="b" t="t" l="l"/>
            <a:pathLst>
              <a:path h="3963369" w="4297820">
                <a:moveTo>
                  <a:pt x="0" y="0"/>
                </a:moveTo>
                <a:lnTo>
                  <a:pt x="4297819" y="0"/>
                </a:lnTo>
                <a:lnTo>
                  <a:pt x="4297819" y="3963369"/>
                </a:lnTo>
                <a:lnTo>
                  <a:pt x="0" y="3963369"/>
                </a:lnTo>
                <a:lnTo>
                  <a:pt x="0" y="0"/>
                </a:lnTo>
                <a:close/>
              </a:path>
            </a:pathLst>
          </a:custGeom>
          <a:blipFill>
            <a:blip r:embed="rId4"/>
            <a:stretch>
              <a:fillRect l="0" t="-5936" r="0" b="-5936"/>
            </a:stretch>
          </a:blipFill>
        </p:spPr>
      </p:sp>
      <p:sp>
        <p:nvSpPr>
          <p:cNvPr name="Freeform 18" id="18"/>
          <p:cNvSpPr/>
          <p:nvPr/>
        </p:nvSpPr>
        <p:spPr>
          <a:xfrm flipH="false" flipV="false" rot="0">
            <a:off x="9144000" y="6108889"/>
            <a:ext cx="5813500" cy="3241353"/>
          </a:xfrm>
          <a:custGeom>
            <a:avLst/>
            <a:gdLst/>
            <a:ahLst/>
            <a:cxnLst/>
            <a:rect r="r" b="b" t="t" l="l"/>
            <a:pathLst>
              <a:path h="3241353" w="5813500">
                <a:moveTo>
                  <a:pt x="0" y="0"/>
                </a:moveTo>
                <a:lnTo>
                  <a:pt x="5813500" y="0"/>
                </a:lnTo>
                <a:lnTo>
                  <a:pt x="5813500" y="3241353"/>
                </a:lnTo>
                <a:lnTo>
                  <a:pt x="0" y="3241353"/>
                </a:lnTo>
                <a:lnTo>
                  <a:pt x="0" y="0"/>
                </a:lnTo>
                <a:close/>
              </a:path>
            </a:pathLst>
          </a:custGeom>
          <a:blipFill>
            <a:blip r:embed="rId5"/>
            <a:stretch>
              <a:fillRect l="-11391" t="0" r="-11391" b="0"/>
            </a:stretch>
          </a:blipFill>
        </p:spPr>
      </p:sp>
      <p:sp>
        <p:nvSpPr>
          <p:cNvPr name="Freeform 19" id="19"/>
          <p:cNvSpPr/>
          <p:nvPr/>
        </p:nvSpPr>
        <p:spPr>
          <a:xfrm flipH="false" flipV="false" rot="0">
            <a:off x="6889317" y="3631472"/>
            <a:ext cx="4899400" cy="2449700"/>
          </a:xfrm>
          <a:custGeom>
            <a:avLst/>
            <a:gdLst/>
            <a:ahLst/>
            <a:cxnLst/>
            <a:rect r="r" b="b" t="t" l="l"/>
            <a:pathLst>
              <a:path h="2449700" w="4899400">
                <a:moveTo>
                  <a:pt x="0" y="0"/>
                </a:moveTo>
                <a:lnTo>
                  <a:pt x="4899400" y="0"/>
                </a:lnTo>
                <a:lnTo>
                  <a:pt x="4899400" y="2449700"/>
                </a:lnTo>
                <a:lnTo>
                  <a:pt x="0" y="2449700"/>
                </a:lnTo>
                <a:lnTo>
                  <a:pt x="0" y="0"/>
                </a:lnTo>
                <a:close/>
              </a:path>
            </a:pathLst>
          </a:custGeom>
          <a:blipFill>
            <a:blip r:embed="rId6"/>
            <a:stretch>
              <a:fillRect l="0" t="0" r="0" b="0"/>
            </a:stretch>
          </a:blipFill>
        </p:spPr>
      </p:sp>
      <p:sp>
        <p:nvSpPr>
          <p:cNvPr name="Freeform 20" id="20"/>
          <p:cNvSpPr/>
          <p:nvPr/>
        </p:nvSpPr>
        <p:spPr>
          <a:xfrm flipH="false" flipV="false" rot="0">
            <a:off x="13279475" y="3629521"/>
            <a:ext cx="2543594" cy="2543594"/>
          </a:xfrm>
          <a:custGeom>
            <a:avLst/>
            <a:gdLst/>
            <a:ahLst/>
            <a:cxnLst/>
            <a:rect r="r" b="b" t="t" l="l"/>
            <a:pathLst>
              <a:path h="2543594" w="2543594">
                <a:moveTo>
                  <a:pt x="0" y="0"/>
                </a:moveTo>
                <a:lnTo>
                  <a:pt x="2543594" y="0"/>
                </a:lnTo>
                <a:lnTo>
                  <a:pt x="2543594" y="2543593"/>
                </a:lnTo>
                <a:lnTo>
                  <a:pt x="0" y="2543593"/>
                </a:lnTo>
                <a:lnTo>
                  <a:pt x="0" y="0"/>
                </a:lnTo>
                <a:close/>
              </a:path>
            </a:pathLst>
          </a:custGeom>
          <a:blipFill>
            <a:blip r:embed="rId7"/>
            <a:stretch>
              <a:fillRect l="0" t="0" r="0" b="0"/>
            </a:stretch>
          </a:blipFill>
        </p:spPr>
      </p:sp>
      <p:sp>
        <p:nvSpPr>
          <p:cNvPr name="TextBox 21" id="21"/>
          <p:cNvSpPr txBox="true"/>
          <p:nvPr/>
        </p:nvSpPr>
        <p:spPr>
          <a:xfrm rot="0">
            <a:off x="0" y="298954"/>
            <a:ext cx="7186547" cy="762000"/>
          </a:xfrm>
          <a:prstGeom prst="rect">
            <a:avLst/>
          </a:prstGeom>
        </p:spPr>
        <p:txBody>
          <a:bodyPr anchor="t" rtlCol="false" tIns="0" lIns="0" bIns="0" rIns="0">
            <a:spAutoFit/>
          </a:bodyPr>
          <a:lstStyle/>
          <a:p>
            <a:pPr algn="ctr">
              <a:lnSpc>
                <a:spcPts val="6299"/>
              </a:lnSpc>
              <a:spcBef>
                <a:spcPct val="0"/>
              </a:spcBef>
            </a:pPr>
            <a:r>
              <a:rPr lang="en-US" sz="4500">
                <a:solidFill>
                  <a:srgbClr val="FFFFFF"/>
                </a:solidFill>
                <a:latin typeface="Canva Sans Bold"/>
              </a:rPr>
              <a:t>3.2. TECHNOLOGIES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48097" y="3028664"/>
            <a:ext cx="12791807" cy="4229673"/>
            <a:chOff x="0" y="0"/>
            <a:chExt cx="3369036" cy="1113988"/>
          </a:xfrm>
        </p:grpSpPr>
        <p:sp>
          <p:nvSpPr>
            <p:cNvPr name="Freeform 3" id="3"/>
            <p:cNvSpPr/>
            <p:nvPr/>
          </p:nvSpPr>
          <p:spPr>
            <a:xfrm flipH="false" flipV="false" rot="0">
              <a:off x="0" y="0"/>
              <a:ext cx="3369035" cy="1113988"/>
            </a:xfrm>
            <a:custGeom>
              <a:avLst/>
              <a:gdLst/>
              <a:ahLst/>
              <a:cxnLst/>
              <a:rect r="r" b="b" t="t" l="l"/>
              <a:pathLst>
                <a:path h="1113988" w="3369035">
                  <a:moveTo>
                    <a:pt x="30866" y="0"/>
                  </a:moveTo>
                  <a:lnTo>
                    <a:pt x="3338169" y="0"/>
                  </a:lnTo>
                  <a:cubicBezTo>
                    <a:pt x="3355216" y="0"/>
                    <a:pt x="3369035" y="13819"/>
                    <a:pt x="3369035" y="30866"/>
                  </a:cubicBezTo>
                  <a:lnTo>
                    <a:pt x="3369035" y="1083121"/>
                  </a:lnTo>
                  <a:cubicBezTo>
                    <a:pt x="3369035" y="1100169"/>
                    <a:pt x="3355216" y="1113988"/>
                    <a:pt x="3338169" y="1113988"/>
                  </a:cubicBezTo>
                  <a:lnTo>
                    <a:pt x="30866" y="1113988"/>
                  </a:lnTo>
                  <a:cubicBezTo>
                    <a:pt x="13819" y="1113988"/>
                    <a:pt x="0" y="1100169"/>
                    <a:pt x="0" y="1083121"/>
                  </a:cubicBezTo>
                  <a:lnTo>
                    <a:pt x="0" y="30866"/>
                  </a:lnTo>
                  <a:cubicBezTo>
                    <a:pt x="0" y="13819"/>
                    <a:pt x="13819" y="0"/>
                    <a:pt x="30866" y="0"/>
                  </a:cubicBezTo>
                  <a:close/>
                </a:path>
              </a:pathLst>
            </a:custGeom>
            <a:solidFill>
              <a:srgbClr val="000000">
                <a:alpha val="0"/>
              </a:srgbClr>
            </a:solidFill>
            <a:ln w="38100" cap="rnd">
              <a:solidFill>
                <a:srgbClr val="EC407A"/>
              </a:solidFill>
              <a:prstDash val="dash"/>
              <a:round/>
            </a:ln>
          </p:spPr>
        </p:sp>
        <p:sp>
          <p:nvSpPr>
            <p:cNvPr name="TextBox 4" id="4"/>
            <p:cNvSpPr txBox="true"/>
            <p:nvPr/>
          </p:nvSpPr>
          <p:spPr>
            <a:xfrm>
              <a:off x="0" y="-38100"/>
              <a:ext cx="3369036" cy="115208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190374">
            <a:off x="15325118" y="-3150916"/>
            <a:ext cx="6301831" cy="6301831"/>
          </a:xfrm>
          <a:custGeom>
            <a:avLst/>
            <a:gdLst/>
            <a:ahLst/>
            <a:cxnLst/>
            <a:rect r="r" b="b" t="t" l="l"/>
            <a:pathLst>
              <a:path h="6301831" w="6301831">
                <a:moveTo>
                  <a:pt x="0" y="0"/>
                </a:moveTo>
                <a:lnTo>
                  <a:pt x="6301832" y="0"/>
                </a:lnTo>
                <a:lnTo>
                  <a:pt x="6301832" y="6301832"/>
                </a:lnTo>
                <a:lnTo>
                  <a:pt x="0" y="630183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288578" y="9797244"/>
            <a:ext cx="15429419" cy="979513"/>
            <a:chOff x="0" y="0"/>
            <a:chExt cx="20572558" cy="1306017"/>
          </a:xfrm>
        </p:grpSpPr>
        <p:grpSp>
          <p:nvGrpSpPr>
            <p:cNvPr name="Group 7" id="7"/>
            <p:cNvGrpSpPr/>
            <p:nvPr/>
          </p:nvGrpSpPr>
          <p:grpSpPr>
            <a:xfrm rot="0">
              <a:off x="0" y="0"/>
              <a:ext cx="2612034" cy="1306017"/>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FF9829"/>
              </a:solidFill>
            </p:spPr>
          </p:sp>
          <p:sp>
            <p:nvSpPr>
              <p:cNvPr name="TextBox 9" id="9"/>
              <p:cNvSpPr txBox="true"/>
              <p:nvPr/>
            </p:nvSpPr>
            <p:spPr>
              <a:xfrm>
                <a:off x="0" y="-38100"/>
                <a:ext cx="698500" cy="444500"/>
              </a:xfrm>
              <a:prstGeom prst="rect">
                <a:avLst/>
              </a:prstGeom>
            </p:spPr>
            <p:txBody>
              <a:bodyPr anchor="ctr" rtlCol="false" tIns="50800" lIns="50800" bIns="50800" rIns="50800"/>
              <a:lstStyle/>
              <a:p>
                <a:pPr algn="ctr">
                  <a:lnSpc>
                    <a:spcPts val="3094"/>
                  </a:lnSpc>
                </a:pPr>
              </a:p>
            </p:txBody>
          </p:sp>
        </p:grpSp>
        <p:grpSp>
          <p:nvGrpSpPr>
            <p:cNvPr name="Group 10" id="10"/>
            <p:cNvGrpSpPr/>
            <p:nvPr/>
          </p:nvGrpSpPr>
          <p:grpSpPr>
            <a:xfrm rot="0">
              <a:off x="2252233" y="0"/>
              <a:ext cx="2612034" cy="1306017"/>
              <a:chOff x="0" y="0"/>
              <a:chExt cx="812800" cy="406400"/>
            </a:xfrm>
          </p:grpSpPr>
          <p:sp>
            <p:nvSpPr>
              <p:cNvPr name="Freeform 11" id="11"/>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DFDFC"/>
              </a:solidFill>
            </p:spPr>
          </p:sp>
          <p:sp>
            <p:nvSpPr>
              <p:cNvPr name="TextBox 12" id="12"/>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13" id="13"/>
            <p:cNvGrpSpPr/>
            <p:nvPr/>
          </p:nvGrpSpPr>
          <p:grpSpPr>
            <a:xfrm rot="0">
              <a:off x="4504467" y="0"/>
              <a:ext cx="2612034" cy="1306017"/>
              <a:chOff x="0" y="0"/>
              <a:chExt cx="812800" cy="406400"/>
            </a:xfrm>
          </p:grpSpPr>
          <p:sp>
            <p:nvSpPr>
              <p:cNvPr name="Freeform 14" id="14"/>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9829"/>
              </a:solidFill>
            </p:spPr>
          </p:sp>
          <p:sp>
            <p:nvSpPr>
              <p:cNvPr name="TextBox 15" id="15"/>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16" id="16"/>
            <p:cNvGrpSpPr/>
            <p:nvPr/>
          </p:nvGrpSpPr>
          <p:grpSpPr>
            <a:xfrm rot="0">
              <a:off x="6724696" y="0"/>
              <a:ext cx="2612034" cy="1306017"/>
              <a:chOff x="0" y="0"/>
              <a:chExt cx="812800" cy="406400"/>
            </a:xfrm>
          </p:grpSpPr>
          <p:sp>
            <p:nvSpPr>
              <p:cNvPr name="Freeform 17" id="17"/>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DFDFC"/>
              </a:solidFill>
            </p:spPr>
          </p:sp>
          <p:sp>
            <p:nvSpPr>
              <p:cNvPr name="TextBox 18" id="18"/>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19" id="19"/>
            <p:cNvGrpSpPr/>
            <p:nvPr/>
          </p:nvGrpSpPr>
          <p:grpSpPr>
            <a:xfrm rot="0">
              <a:off x="9012947" y="0"/>
              <a:ext cx="2612034" cy="1306017"/>
              <a:chOff x="0" y="0"/>
              <a:chExt cx="812800" cy="406400"/>
            </a:xfrm>
          </p:grpSpPr>
          <p:sp>
            <p:nvSpPr>
              <p:cNvPr name="Freeform 20" id="20"/>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21" id="21"/>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22" id="22"/>
            <p:cNvGrpSpPr/>
            <p:nvPr/>
          </p:nvGrpSpPr>
          <p:grpSpPr>
            <a:xfrm rot="0">
              <a:off x="11233176" y="0"/>
              <a:ext cx="2612034" cy="1306017"/>
              <a:chOff x="0" y="0"/>
              <a:chExt cx="812800" cy="406400"/>
            </a:xfrm>
          </p:grpSpPr>
          <p:sp>
            <p:nvSpPr>
              <p:cNvPr name="Freeform 23" id="23"/>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DBDBDB"/>
              </a:solidFill>
            </p:spPr>
          </p:sp>
          <p:sp>
            <p:nvSpPr>
              <p:cNvPr name="TextBox 24" id="24"/>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25" id="25"/>
            <p:cNvGrpSpPr/>
            <p:nvPr/>
          </p:nvGrpSpPr>
          <p:grpSpPr>
            <a:xfrm rot="0">
              <a:off x="13486735" y="0"/>
              <a:ext cx="2612034" cy="1306017"/>
              <a:chOff x="0" y="0"/>
              <a:chExt cx="812800" cy="406400"/>
            </a:xfrm>
          </p:grpSpPr>
          <p:sp>
            <p:nvSpPr>
              <p:cNvPr name="Freeform 26" id="26"/>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27" id="27"/>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28" id="28"/>
            <p:cNvGrpSpPr/>
            <p:nvPr/>
          </p:nvGrpSpPr>
          <p:grpSpPr>
            <a:xfrm rot="0">
              <a:off x="15741656" y="0"/>
              <a:ext cx="2612034" cy="1306017"/>
              <a:chOff x="0" y="0"/>
              <a:chExt cx="812800" cy="406400"/>
            </a:xfrm>
          </p:grpSpPr>
          <p:sp>
            <p:nvSpPr>
              <p:cNvPr name="Freeform 29" id="29"/>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DBDBDB"/>
              </a:solidFill>
            </p:spPr>
          </p:sp>
          <p:sp>
            <p:nvSpPr>
              <p:cNvPr name="TextBox 30" id="30"/>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31" id="31"/>
            <p:cNvGrpSpPr/>
            <p:nvPr/>
          </p:nvGrpSpPr>
          <p:grpSpPr>
            <a:xfrm rot="0">
              <a:off x="17960524" y="0"/>
              <a:ext cx="2612034" cy="1306017"/>
              <a:chOff x="0" y="0"/>
              <a:chExt cx="812800" cy="406400"/>
            </a:xfrm>
          </p:grpSpPr>
          <p:sp>
            <p:nvSpPr>
              <p:cNvPr name="Freeform 32" id="32"/>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33" id="33"/>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grpSp>
        <p:nvGrpSpPr>
          <p:cNvPr name="Group 34" id="34"/>
          <p:cNvGrpSpPr/>
          <p:nvPr/>
        </p:nvGrpSpPr>
        <p:grpSpPr>
          <a:xfrm rot="0">
            <a:off x="305917" y="861930"/>
            <a:ext cx="722783" cy="722783"/>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C407A">
                    <a:alpha val="100000"/>
                  </a:srgbClr>
                </a:gs>
                <a:gs pos="100000">
                  <a:srgbClr val="FCE4EC">
                    <a:alpha val="100000"/>
                  </a:srgbClr>
                </a:gs>
              </a:gsLst>
              <a:lin ang="0"/>
            </a:gradFill>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grpSp>
        <p:nvGrpSpPr>
          <p:cNvPr name="Group 37" id="37"/>
          <p:cNvGrpSpPr/>
          <p:nvPr/>
        </p:nvGrpSpPr>
        <p:grpSpPr>
          <a:xfrm rot="0">
            <a:off x="-85356" y="1166314"/>
            <a:ext cx="722783" cy="722783"/>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E4EC"/>
            </a:solidFill>
          </p:spPr>
        </p:sp>
        <p:sp>
          <p:nvSpPr>
            <p:cNvPr name="TextBox 39" id="39"/>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grpSp>
        <p:nvGrpSpPr>
          <p:cNvPr name="Group 40" id="40"/>
          <p:cNvGrpSpPr/>
          <p:nvPr/>
        </p:nvGrpSpPr>
        <p:grpSpPr>
          <a:xfrm rot="0">
            <a:off x="-543282" y="168303"/>
            <a:ext cx="1267182" cy="1267182"/>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407A"/>
            </a:solidFill>
          </p:spPr>
        </p:sp>
        <p:sp>
          <p:nvSpPr>
            <p:cNvPr name="TextBox 42" id="42"/>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sp>
        <p:nvSpPr>
          <p:cNvPr name="TextBox 43" id="43"/>
          <p:cNvSpPr txBox="true"/>
          <p:nvPr/>
        </p:nvSpPr>
        <p:spPr>
          <a:xfrm rot="0">
            <a:off x="4015469" y="4383088"/>
            <a:ext cx="10257061" cy="1368424"/>
          </a:xfrm>
          <a:prstGeom prst="rect">
            <a:avLst/>
          </a:prstGeom>
        </p:spPr>
        <p:txBody>
          <a:bodyPr anchor="t" rtlCol="false" tIns="0" lIns="0" bIns="0" rIns="0">
            <a:spAutoFit/>
          </a:bodyPr>
          <a:lstStyle/>
          <a:p>
            <a:pPr algn="ctr">
              <a:lnSpc>
                <a:spcPts val="11200"/>
              </a:lnSpc>
              <a:spcBef>
                <a:spcPct val="0"/>
              </a:spcBef>
            </a:pPr>
            <a:r>
              <a:rPr lang="en-US" sz="8000">
                <a:solidFill>
                  <a:srgbClr val="321211"/>
                </a:solidFill>
                <a:latin typeface="Canva Sans Bold"/>
              </a:rPr>
              <a:t>4. DEMONSTRATION</a:t>
            </a:r>
          </a:p>
        </p:txBody>
      </p:sp>
      <p:grpSp>
        <p:nvGrpSpPr>
          <p:cNvPr name="Group 44" id="44"/>
          <p:cNvGrpSpPr/>
          <p:nvPr/>
        </p:nvGrpSpPr>
        <p:grpSpPr>
          <a:xfrm rot="0">
            <a:off x="17259300" y="9103036"/>
            <a:ext cx="777834" cy="914961"/>
            <a:chOff x="0" y="0"/>
            <a:chExt cx="698500" cy="821640"/>
          </a:xfrm>
        </p:grpSpPr>
        <p:sp>
          <p:nvSpPr>
            <p:cNvPr name="Freeform 45" id="45"/>
            <p:cNvSpPr/>
            <p:nvPr/>
          </p:nvSpPr>
          <p:spPr>
            <a:xfrm flipH="false" flipV="false" rot="0">
              <a:off x="0" y="0"/>
              <a:ext cx="698500" cy="821640"/>
            </a:xfrm>
            <a:custGeom>
              <a:avLst/>
              <a:gdLst/>
              <a:ahLst/>
              <a:cxnLst/>
              <a:rect r="r" b="b" t="t" l="l"/>
              <a:pathLst>
                <a:path h="821640" w="698500">
                  <a:moveTo>
                    <a:pt x="349250" y="0"/>
                  </a:moveTo>
                  <a:lnTo>
                    <a:pt x="698500" y="203200"/>
                  </a:lnTo>
                  <a:lnTo>
                    <a:pt x="698500" y="618440"/>
                  </a:lnTo>
                  <a:lnTo>
                    <a:pt x="349250" y="821640"/>
                  </a:lnTo>
                  <a:lnTo>
                    <a:pt x="0" y="618440"/>
                  </a:lnTo>
                  <a:lnTo>
                    <a:pt x="0" y="203200"/>
                  </a:lnTo>
                  <a:lnTo>
                    <a:pt x="349250" y="0"/>
                  </a:lnTo>
                  <a:close/>
                </a:path>
              </a:pathLst>
            </a:custGeom>
            <a:solidFill>
              <a:srgbClr val="FCE4EC"/>
            </a:solidFill>
            <a:ln w="19050" cap="sq">
              <a:solidFill>
                <a:srgbClr val="EC407A"/>
              </a:solidFill>
              <a:prstDash val="solid"/>
              <a:miter/>
            </a:ln>
          </p:spPr>
        </p:sp>
        <p:sp>
          <p:nvSpPr>
            <p:cNvPr name="TextBox 46" id="46"/>
            <p:cNvSpPr txBox="true"/>
            <p:nvPr/>
          </p:nvSpPr>
          <p:spPr>
            <a:xfrm>
              <a:off x="0" y="82550"/>
              <a:ext cx="698500" cy="599390"/>
            </a:xfrm>
            <a:prstGeom prst="rect">
              <a:avLst/>
            </a:prstGeom>
          </p:spPr>
          <p:txBody>
            <a:bodyPr anchor="ctr" rtlCol="false" tIns="50800" lIns="50800" bIns="50800" rIns="50800"/>
            <a:lstStyle/>
            <a:p>
              <a:pPr algn="ctr">
                <a:lnSpc>
                  <a:spcPts val="3500"/>
                </a:lnSpc>
              </a:pPr>
              <a:r>
                <a:rPr lang="en-US" sz="2500">
                  <a:solidFill>
                    <a:srgbClr val="EC407A"/>
                  </a:solidFill>
                  <a:latin typeface="Canva Sans Bold"/>
                </a:rPr>
                <a:t>10</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0374">
            <a:off x="2487808" y="-3150916"/>
            <a:ext cx="6301831" cy="6301831"/>
          </a:xfrm>
          <a:custGeom>
            <a:avLst/>
            <a:gdLst/>
            <a:ahLst/>
            <a:cxnLst/>
            <a:rect r="r" b="b" t="t" l="l"/>
            <a:pathLst>
              <a:path h="6301831" w="6301831">
                <a:moveTo>
                  <a:pt x="0" y="0"/>
                </a:moveTo>
                <a:lnTo>
                  <a:pt x="6301831" y="0"/>
                </a:lnTo>
                <a:lnTo>
                  <a:pt x="6301831" y="6301832"/>
                </a:lnTo>
                <a:lnTo>
                  <a:pt x="0" y="630183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059842" y="-2628609"/>
            <a:ext cx="4046294" cy="4046294"/>
          </a:xfrm>
          <a:custGeom>
            <a:avLst/>
            <a:gdLst/>
            <a:ahLst/>
            <a:cxnLst/>
            <a:rect r="r" b="b" t="t" l="l"/>
            <a:pathLst>
              <a:path h="4046294" w="4046294">
                <a:moveTo>
                  <a:pt x="0" y="0"/>
                </a:moveTo>
                <a:lnTo>
                  <a:pt x="4046294" y="0"/>
                </a:lnTo>
                <a:lnTo>
                  <a:pt x="4046294" y="4046294"/>
                </a:lnTo>
                <a:lnTo>
                  <a:pt x="0" y="4046294"/>
                </a:lnTo>
                <a:lnTo>
                  <a:pt x="0"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487281" y="1858575"/>
            <a:ext cx="3492515" cy="4435669"/>
            <a:chOff x="0" y="0"/>
            <a:chExt cx="4656686" cy="5914226"/>
          </a:xfrm>
        </p:grpSpPr>
        <p:grpSp>
          <p:nvGrpSpPr>
            <p:cNvPr name="Group 5" id="5"/>
            <p:cNvGrpSpPr/>
            <p:nvPr/>
          </p:nvGrpSpPr>
          <p:grpSpPr>
            <a:xfrm rot="-5400000">
              <a:off x="-628770" y="628770"/>
              <a:ext cx="5914226" cy="4656686"/>
              <a:chOff x="0" y="0"/>
              <a:chExt cx="6294712" cy="4956270"/>
            </a:xfrm>
          </p:grpSpPr>
          <p:sp>
            <p:nvSpPr>
              <p:cNvPr name="Freeform 6" id="6"/>
              <p:cNvSpPr/>
              <p:nvPr/>
            </p:nvSpPr>
            <p:spPr>
              <a:xfrm flipH="false" flipV="false" rot="0">
                <a:off x="0" y="0"/>
                <a:ext cx="6294712" cy="4956270"/>
              </a:xfrm>
              <a:custGeom>
                <a:avLst/>
                <a:gdLst/>
                <a:ahLst/>
                <a:cxnLst/>
                <a:rect r="r" b="b" t="t" l="l"/>
                <a:pathLst>
                  <a:path h="4956270" w="6294712">
                    <a:moveTo>
                      <a:pt x="6294712" y="279400"/>
                    </a:moveTo>
                    <a:lnTo>
                      <a:pt x="6294712" y="0"/>
                    </a:lnTo>
                    <a:lnTo>
                      <a:pt x="0" y="0"/>
                    </a:lnTo>
                    <a:lnTo>
                      <a:pt x="0" y="4956270"/>
                    </a:lnTo>
                    <a:lnTo>
                      <a:pt x="6294712" y="4956270"/>
                    </a:lnTo>
                    <a:lnTo>
                      <a:pt x="6294712" y="279400"/>
                    </a:lnTo>
                    <a:close/>
                    <a:moveTo>
                      <a:pt x="6215972" y="279400"/>
                    </a:moveTo>
                    <a:lnTo>
                      <a:pt x="6215972" y="4877530"/>
                    </a:lnTo>
                    <a:lnTo>
                      <a:pt x="78740" y="4877530"/>
                    </a:lnTo>
                    <a:lnTo>
                      <a:pt x="78740" y="78740"/>
                    </a:lnTo>
                    <a:lnTo>
                      <a:pt x="6215972" y="78740"/>
                    </a:lnTo>
                    <a:lnTo>
                      <a:pt x="6215972" y="279400"/>
                    </a:lnTo>
                    <a:close/>
                  </a:path>
                </a:pathLst>
              </a:custGeom>
              <a:solidFill>
                <a:srgbClr val="A77053"/>
              </a:solidFill>
            </p:spPr>
          </p:sp>
        </p:grpSp>
        <p:sp>
          <p:nvSpPr>
            <p:cNvPr name="Freeform 7" id="7"/>
            <p:cNvSpPr/>
            <p:nvPr/>
          </p:nvSpPr>
          <p:spPr>
            <a:xfrm flipH="false" flipV="false" rot="0">
              <a:off x="459686" y="1221930"/>
              <a:ext cx="3737315" cy="2799589"/>
            </a:xfrm>
            <a:custGeom>
              <a:avLst/>
              <a:gdLst/>
              <a:ahLst/>
              <a:cxnLst/>
              <a:rect r="r" b="b" t="t" l="l"/>
              <a:pathLst>
                <a:path h="2799589" w="3737315">
                  <a:moveTo>
                    <a:pt x="0" y="0"/>
                  </a:moveTo>
                  <a:lnTo>
                    <a:pt x="3737315" y="0"/>
                  </a:lnTo>
                  <a:lnTo>
                    <a:pt x="3737315" y="2799589"/>
                  </a:lnTo>
                  <a:lnTo>
                    <a:pt x="0" y="27995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59686" y="4503486"/>
              <a:ext cx="1482721" cy="1167306"/>
            </a:xfrm>
            <a:custGeom>
              <a:avLst/>
              <a:gdLst/>
              <a:ahLst/>
              <a:cxnLst/>
              <a:rect r="r" b="b" t="t" l="l"/>
              <a:pathLst>
                <a:path h="1167306" w="1482721">
                  <a:moveTo>
                    <a:pt x="0" y="0"/>
                  </a:moveTo>
                  <a:lnTo>
                    <a:pt x="1482721" y="0"/>
                  </a:lnTo>
                  <a:lnTo>
                    <a:pt x="1482721" y="1167306"/>
                  </a:lnTo>
                  <a:lnTo>
                    <a:pt x="0" y="11673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2107507" y="4861854"/>
              <a:ext cx="2072096" cy="488259"/>
            </a:xfrm>
            <a:prstGeom prst="rect">
              <a:avLst/>
            </a:prstGeom>
          </p:spPr>
          <p:txBody>
            <a:bodyPr anchor="t" rtlCol="false" tIns="0" lIns="0" bIns="0" rIns="0">
              <a:spAutoFit/>
            </a:bodyPr>
            <a:lstStyle/>
            <a:p>
              <a:pPr algn="just">
                <a:lnSpc>
                  <a:spcPts val="2698"/>
                </a:lnSpc>
                <a:spcBef>
                  <a:spcPct val="0"/>
                </a:spcBef>
              </a:pPr>
              <a:r>
                <a:rPr lang="en-US" sz="2698">
                  <a:solidFill>
                    <a:srgbClr val="1D213F"/>
                  </a:solidFill>
                  <a:latin typeface="Canva Sans Medium"/>
                </a:rPr>
                <a:t>Web app</a:t>
              </a:r>
            </a:p>
          </p:txBody>
        </p:sp>
        <p:sp>
          <p:nvSpPr>
            <p:cNvPr name="TextBox 10" id="10"/>
            <p:cNvSpPr txBox="true"/>
            <p:nvPr/>
          </p:nvSpPr>
          <p:spPr>
            <a:xfrm rot="0">
              <a:off x="560157" y="473015"/>
              <a:ext cx="3536373" cy="507577"/>
            </a:xfrm>
            <a:prstGeom prst="rect">
              <a:avLst/>
            </a:prstGeom>
          </p:spPr>
          <p:txBody>
            <a:bodyPr anchor="t" rtlCol="false" tIns="0" lIns="0" bIns="0" rIns="0">
              <a:spAutoFit/>
            </a:bodyPr>
            <a:lstStyle/>
            <a:p>
              <a:pPr algn="ctr">
                <a:lnSpc>
                  <a:spcPts val="2799"/>
                </a:lnSpc>
                <a:spcBef>
                  <a:spcPct val="0"/>
                </a:spcBef>
              </a:pPr>
              <a:r>
                <a:rPr lang="en-US" sz="2799">
                  <a:solidFill>
                    <a:srgbClr val="1D213F"/>
                  </a:solidFill>
                  <a:latin typeface="Canva Sans Bold"/>
                </a:rPr>
                <a:t>MBKC ADMIN</a:t>
              </a:r>
            </a:p>
          </p:txBody>
        </p:sp>
      </p:grpSp>
      <p:sp>
        <p:nvSpPr>
          <p:cNvPr name="Freeform 11" id="11"/>
          <p:cNvSpPr/>
          <p:nvPr/>
        </p:nvSpPr>
        <p:spPr>
          <a:xfrm flipH="false" flipV="false" rot="-4527494">
            <a:off x="-650871" y="7261156"/>
            <a:ext cx="5513680" cy="5513680"/>
          </a:xfrm>
          <a:custGeom>
            <a:avLst/>
            <a:gdLst/>
            <a:ahLst/>
            <a:cxnLst/>
            <a:rect r="r" b="b" t="t" l="l"/>
            <a:pathLst>
              <a:path h="5513680" w="5513680">
                <a:moveTo>
                  <a:pt x="0" y="0"/>
                </a:moveTo>
                <a:lnTo>
                  <a:pt x="5513680" y="0"/>
                </a:lnTo>
                <a:lnTo>
                  <a:pt x="5513680" y="5513680"/>
                </a:lnTo>
                <a:lnTo>
                  <a:pt x="0" y="5513680"/>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3324491" y="6732394"/>
            <a:ext cx="5634719" cy="3098989"/>
            <a:chOff x="0" y="0"/>
            <a:chExt cx="7512959" cy="4131985"/>
          </a:xfrm>
        </p:grpSpPr>
        <p:grpSp>
          <p:nvGrpSpPr>
            <p:cNvPr name="Group 13" id="13"/>
            <p:cNvGrpSpPr/>
            <p:nvPr/>
          </p:nvGrpSpPr>
          <p:grpSpPr>
            <a:xfrm rot="-5400000">
              <a:off x="1690487" y="-1690487"/>
              <a:ext cx="4131985" cy="7512959"/>
              <a:chOff x="0" y="0"/>
              <a:chExt cx="3926857" cy="7139986"/>
            </a:xfrm>
          </p:grpSpPr>
          <p:sp>
            <p:nvSpPr>
              <p:cNvPr name="Freeform 14" id="14"/>
              <p:cNvSpPr/>
              <p:nvPr/>
            </p:nvSpPr>
            <p:spPr>
              <a:xfrm flipH="false" flipV="false" rot="0">
                <a:off x="0" y="0"/>
                <a:ext cx="3926857" cy="7139987"/>
              </a:xfrm>
              <a:custGeom>
                <a:avLst/>
                <a:gdLst/>
                <a:ahLst/>
                <a:cxnLst/>
                <a:rect r="r" b="b" t="t" l="l"/>
                <a:pathLst>
                  <a:path h="7139987" w="3926857">
                    <a:moveTo>
                      <a:pt x="3926857" y="279400"/>
                    </a:moveTo>
                    <a:lnTo>
                      <a:pt x="3926857" y="0"/>
                    </a:lnTo>
                    <a:lnTo>
                      <a:pt x="0" y="0"/>
                    </a:lnTo>
                    <a:lnTo>
                      <a:pt x="0" y="7139987"/>
                    </a:lnTo>
                    <a:lnTo>
                      <a:pt x="3926857" y="7139987"/>
                    </a:lnTo>
                    <a:lnTo>
                      <a:pt x="3926857" y="279400"/>
                    </a:lnTo>
                    <a:close/>
                    <a:moveTo>
                      <a:pt x="3848117" y="279400"/>
                    </a:moveTo>
                    <a:lnTo>
                      <a:pt x="3848117" y="7061247"/>
                    </a:lnTo>
                    <a:lnTo>
                      <a:pt x="78740" y="7061247"/>
                    </a:lnTo>
                    <a:lnTo>
                      <a:pt x="78740" y="78740"/>
                    </a:lnTo>
                    <a:lnTo>
                      <a:pt x="3848117" y="78740"/>
                    </a:lnTo>
                    <a:lnTo>
                      <a:pt x="3848117" y="279400"/>
                    </a:lnTo>
                    <a:close/>
                  </a:path>
                </a:pathLst>
              </a:custGeom>
              <a:solidFill>
                <a:srgbClr val="A77053"/>
              </a:solidFill>
            </p:spPr>
          </p:sp>
        </p:grpSp>
        <p:sp>
          <p:nvSpPr>
            <p:cNvPr name="TextBox 15" id="15"/>
            <p:cNvSpPr txBox="true"/>
            <p:nvPr/>
          </p:nvSpPr>
          <p:spPr>
            <a:xfrm rot="0">
              <a:off x="4011139" y="2400385"/>
              <a:ext cx="2961161" cy="522497"/>
            </a:xfrm>
            <a:prstGeom prst="rect">
              <a:avLst/>
            </a:prstGeom>
          </p:spPr>
          <p:txBody>
            <a:bodyPr anchor="t" rtlCol="false" tIns="0" lIns="0" bIns="0" rIns="0">
              <a:spAutoFit/>
            </a:bodyPr>
            <a:lstStyle/>
            <a:p>
              <a:pPr>
                <a:lnSpc>
                  <a:spcPts val="2865"/>
                </a:lnSpc>
                <a:spcBef>
                  <a:spcPct val="0"/>
                </a:spcBef>
              </a:pPr>
              <a:r>
                <a:rPr lang="en-US" sz="2865">
                  <a:solidFill>
                    <a:srgbClr val="1D213F"/>
                  </a:solidFill>
                  <a:latin typeface="Canva Sans Medium"/>
                </a:rPr>
                <a:t>Mobile app</a:t>
              </a:r>
            </a:p>
          </p:txBody>
        </p:sp>
        <p:sp>
          <p:nvSpPr>
            <p:cNvPr name="Freeform 16" id="16"/>
            <p:cNvSpPr/>
            <p:nvPr/>
          </p:nvSpPr>
          <p:spPr>
            <a:xfrm flipH="false" flipV="false" rot="0">
              <a:off x="2875012" y="1860556"/>
              <a:ext cx="938240" cy="1545007"/>
            </a:xfrm>
            <a:custGeom>
              <a:avLst/>
              <a:gdLst/>
              <a:ahLst/>
              <a:cxnLst/>
              <a:rect r="r" b="b" t="t" l="l"/>
              <a:pathLst>
                <a:path h="1545007" w="938240">
                  <a:moveTo>
                    <a:pt x="0" y="0"/>
                  </a:moveTo>
                  <a:lnTo>
                    <a:pt x="938241" y="0"/>
                  </a:lnTo>
                  <a:lnTo>
                    <a:pt x="938241" y="1545006"/>
                  </a:lnTo>
                  <a:lnTo>
                    <a:pt x="0" y="15450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448057" y="443121"/>
              <a:ext cx="2040760" cy="3245742"/>
            </a:xfrm>
            <a:custGeom>
              <a:avLst/>
              <a:gdLst/>
              <a:ahLst/>
              <a:cxnLst/>
              <a:rect r="r" b="b" t="t" l="l"/>
              <a:pathLst>
                <a:path h="3245742" w="2040760">
                  <a:moveTo>
                    <a:pt x="0" y="0"/>
                  </a:moveTo>
                  <a:lnTo>
                    <a:pt x="2040760" y="0"/>
                  </a:lnTo>
                  <a:lnTo>
                    <a:pt x="2040760" y="3245743"/>
                  </a:lnTo>
                  <a:lnTo>
                    <a:pt x="0" y="324574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8" id="18"/>
            <p:cNvSpPr txBox="true"/>
            <p:nvPr/>
          </p:nvSpPr>
          <p:spPr>
            <a:xfrm rot="0">
              <a:off x="3022786" y="966119"/>
              <a:ext cx="3594306" cy="987002"/>
            </a:xfrm>
            <a:prstGeom prst="rect">
              <a:avLst/>
            </a:prstGeom>
          </p:spPr>
          <p:txBody>
            <a:bodyPr anchor="t" rtlCol="false" tIns="0" lIns="0" bIns="0" rIns="0">
              <a:spAutoFit/>
            </a:bodyPr>
            <a:lstStyle/>
            <a:p>
              <a:pPr algn="ctr">
                <a:lnSpc>
                  <a:spcPts val="2800"/>
                </a:lnSpc>
                <a:spcBef>
                  <a:spcPct val="0"/>
                </a:spcBef>
              </a:pPr>
              <a:r>
                <a:rPr lang="en-US" sz="2800">
                  <a:solidFill>
                    <a:srgbClr val="1D213F"/>
                  </a:solidFill>
                  <a:latin typeface="Canva Sans Bold"/>
                </a:rPr>
                <a:t>STORE MANAGER</a:t>
              </a:r>
            </a:p>
          </p:txBody>
        </p:sp>
      </p:grpSp>
      <p:grpSp>
        <p:nvGrpSpPr>
          <p:cNvPr name="Group 19" id="19"/>
          <p:cNvGrpSpPr/>
          <p:nvPr/>
        </p:nvGrpSpPr>
        <p:grpSpPr>
          <a:xfrm rot="0">
            <a:off x="-923180" y="-51425"/>
            <a:ext cx="1846360" cy="10287000"/>
            <a:chOff x="0" y="0"/>
            <a:chExt cx="624571" cy="3479800"/>
          </a:xfrm>
        </p:grpSpPr>
        <p:sp>
          <p:nvSpPr>
            <p:cNvPr name="Freeform 20" id="20"/>
            <p:cNvSpPr/>
            <p:nvPr/>
          </p:nvSpPr>
          <p:spPr>
            <a:xfrm flipH="false" flipV="false" rot="0">
              <a:off x="0" y="0"/>
              <a:ext cx="624571" cy="3479800"/>
            </a:xfrm>
            <a:custGeom>
              <a:avLst/>
              <a:gdLst/>
              <a:ahLst/>
              <a:cxnLst/>
              <a:rect r="r" b="b" t="t" l="l"/>
              <a:pathLst>
                <a:path h="3479800" w="624571">
                  <a:moveTo>
                    <a:pt x="0" y="0"/>
                  </a:moveTo>
                  <a:lnTo>
                    <a:pt x="624571" y="0"/>
                  </a:lnTo>
                  <a:lnTo>
                    <a:pt x="624571" y="3479800"/>
                  </a:lnTo>
                  <a:lnTo>
                    <a:pt x="0" y="3479800"/>
                  </a:lnTo>
                  <a:close/>
                </a:path>
              </a:pathLst>
            </a:custGeom>
            <a:solidFill>
              <a:srgbClr val="123559"/>
            </a:solidFill>
          </p:spPr>
        </p:sp>
      </p:grpSp>
      <p:grpSp>
        <p:nvGrpSpPr>
          <p:cNvPr name="Group 21" id="21"/>
          <p:cNvGrpSpPr/>
          <p:nvPr/>
        </p:nvGrpSpPr>
        <p:grpSpPr>
          <a:xfrm rot="0">
            <a:off x="403601" y="9593255"/>
            <a:ext cx="264809" cy="264809"/>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23" id="23"/>
          <p:cNvGrpSpPr/>
          <p:nvPr/>
        </p:nvGrpSpPr>
        <p:grpSpPr>
          <a:xfrm rot="0">
            <a:off x="403601" y="9149725"/>
            <a:ext cx="264809" cy="264809"/>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25" id="25"/>
          <p:cNvSpPr/>
          <p:nvPr/>
        </p:nvSpPr>
        <p:spPr>
          <a:xfrm flipH="false" flipV="false" rot="190374">
            <a:off x="16234112" y="-359734"/>
            <a:ext cx="6301831" cy="6301831"/>
          </a:xfrm>
          <a:custGeom>
            <a:avLst/>
            <a:gdLst/>
            <a:ahLst/>
            <a:cxnLst/>
            <a:rect r="r" b="b" t="t" l="l"/>
            <a:pathLst>
              <a:path h="6301831" w="6301831">
                <a:moveTo>
                  <a:pt x="0" y="0"/>
                </a:moveTo>
                <a:lnTo>
                  <a:pt x="6301831" y="0"/>
                </a:lnTo>
                <a:lnTo>
                  <a:pt x="6301831" y="6301831"/>
                </a:lnTo>
                <a:lnTo>
                  <a:pt x="0" y="6301831"/>
                </a:lnTo>
                <a:lnTo>
                  <a:pt x="0" y="0"/>
                </a:lnTo>
                <a:close/>
              </a:path>
            </a:pathLst>
          </a:custGeom>
          <a:blipFill>
            <a:blip r:embed="rId14">
              <a:alphaModFix amt="25000"/>
              <a:extLst>
                <a:ext uri="{96DAC541-7B7A-43D3-8B79-37D633B846F1}">
                  <asvg:svgBlip xmlns:asvg="http://schemas.microsoft.com/office/drawing/2016/SVG/main" r:embed="rId15"/>
                </a:ext>
              </a:extLst>
            </a:blip>
            <a:stretch>
              <a:fillRect l="0" t="0" r="0" b="0"/>
            </a:stretch>
          </a:blipFill>
        </p:spPr>
      </p:sp>
      <p:grpSp>
        <p:nvGrpSpPr>
          <p:cNvPr name="Group 26" id="26"/>
          <p:cNvGrpSpPr/>
          <p:nvPr/>
        </p:nvGrpSpPr>
        <p:grpSpPr>
          <a:xfrm rot="0">
            <a:off x="5466696" y="1858575"/>
            <a:ext cx="3492515" cy="4435669"/>
            <a:chOff x="0" y="0"/>
            <a:chExt cx="4656686" cy="5914226"/>
          </a:xfrm>
        </p:grpSpPr>
        <p:grpSp>
          <p:nvGrpSpPr>
            <p:cNvPr name="Group 27" id="27"/>
            <p:cNvGrpSpPr/>
            <p:nvPr/>
          </p:nvGrpSpPr>
          <p:grpSpPr>
            <a:xfrm rot="-5400000">
              <a:off x="-628770" y="628770"/>
              <a:ext cx="5914226" cy="4656686"/>
              <a:chOff x="0" y="0"/>
              <a:chExt cx="5620620" cy="4425510"/>
            </a:xfrm>
          </p:grpSpPr>
          <p:sp>
            <p:nvSpPr>
              <p:cNvPr name="Freeform 28" id="28"/>
              <p:cNvSpPr/>
              <p:nvPr/>
            </p:nvSpPr>
            <p:spPr>
              <a:xfrm flipH="false" flipV="false" rot="0">
                <a:off x="0" y="0"/>
                <a:ext cx="5620620" cy="4425510"/>
              </a:xfrm>
              <a:custGeom>
                <a:avLst/>
                <a:gdLst/>
                <a:ahLst/>
                <a:cxnLst/>
                <a:rect r="r" b="b" t="t" l="l"/>
                <a:pathLst>
                  <a:path h="4425510" w="5620620">
                    <a:moveTo>
                      <a:pt x="5620620" y="279400"/>
                    </a:moveTo>
                    <a:lnTo>
                      <a:pt x="5620620" y="0"/>
                    </a:lnTo>
                    <a:lnTo>
                      <a:pt x="0" y="0"/>
                    </a:lnTo>
                    <a:lnTo>
                      <a:pt x="0" y="4425510"/>
                    </a:lnTo>
                    <a:lnTo>
                      <a:pt x="5620620" y="4425510"/>
                    </a:lnTo>
                    <a:lnTo>
                      <a:pt x="5620620" y="279400"/>
                    </a:lnTo>
                    <a:close/>
                    <a:moveTo>
                      <a:pt x="5541880" y="279400"/>
                    </a:moveTo>
                    <a:lnTo>
                      <a:pt x="5541880" y="4346770"/>
                    </a:lnTo>
                    <a:lnTo>
                      <a:pt x="78740" y="4346770"/>
                    </a:lnTo>
                    <a:lnTo>
                      <a:pt x="78740" y="78740"/>
                    </a:lnTo>
                    <a:lnTo>
                      <a:pt x="5541880" y="78740"/>
                    </a:lnTo>
                    <a:lnTo>
                      <a:pt x="5541880" y="279400"/>
                    </a:lnTo>
                    <a:close/>
                  </a:path>
                </a:pathLst>
              </a:custGeom>
              <a:solidFill>
                <a:srgbClr val="A77053"/>
              </a:solidFill>
            </p:spPr>
          </p:sp>
        </p:grpSp>
        <p:sp>
          <p:nvSpPr>
            <p:cNvPr name="Freeform 29" id="29"/>
            <p:cNvSpPr/>
            <p:nvPr/>
          </p:nvSpPr>
          <p:spPr>
            <a:xfrm flipH="false" flipV="false" rot="0">
              <a:off x="1346089" y="1155794"/>
              <a:ext cx="2214424" cy="2865725"/>
            </a:xfrm>
            <a:custGeom>
              <a:avLst/>
              <a:gdLst/>
              <a:ahLst/>
              <a:cxnLst/>
              <a:rect r="r" b="b" t="t" l="l"/>
              <a:pathLst>
                <a:path h="2865725" w="2214424">
                  <a:moveTo>
                    <a:pt x="0" y="0"/>
                  </a:moveTo>
                  <a:lnTo>
                    <a:pt x="2214424" y="0"/>
                  </a:lnTo>
                  <a:lnTo>
                    <a:pt x="2214424" y="2865725"/>
                  </a:lnTo>
                  <a:lnTo>
                    <a:pt x="0" y="286572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0" id="30"/>
            <p:cNvSpPr/>
            <p:nvPr/>
          </p:nvSpPr>
          <p:spPr>
            <a:xfrm flipH="false" flipV="false" rot="0">
              <a:off x="663890" y="4466844"/>
              <a:ext cx="1423149" cy="1120406"/>
            </a:xfrm>
            <a:custGeom>
              <a:avLst/>
              <a:gdLst/>
              <a:ahLst/>
              <a:cxnLst/>
              <a:rect r="r" b="b" t="t" l="l"/>
              <a:pathLst>
                <a:path h="1120406" w="1423149">
                  <a:moveTo>
                    <a:pt x="0" y="0"/>
                  </a:moveTo>
                  <a:lnTo>
                    <a:pt x="1423149" y="0"/>
                  </a:lnTo>
                  <a:lnTo>
                    <a:pt x="1423149" y="1120406"/>
                  </a:lnTo>
                  <a:lnTo>
                    <a:pt x="0" y="11204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1" id="31"/>
            <p:cNvSpPr txBox="true"/>
            <p:nvPr/>
          </p:nvSpPr>
          <p:spPr>
            <a:xfrm rot="0">
              <a:off x="2254675" y="4803203"/>
              <a:ext cx="1988037" cy="510540"/>
            </a:xfrm>
            <a:prstGeom prst="rect">
              <a:avLst/>
            </a:prstGeom>
          </p:spPr>
          <p:txBody>
            <a:bodyPr anchor="t" rtlCol="false" tIns="0" lIns="0" bIns="0" rIns="0">
              <a:spAutoFit/>
            </a:bodyPr>
            <a:lstStyle/>
            <a:p>
              <a:pPr algn="just">
                <a:lnSpc>
                  <a:spcPts val="2700"/>
                </a:lnSpc>
                <a:spcBef>
                  <a:spcPct val="0"/>
                </a:spcBef>
              </a:pPr>
              <a:r>
                <a:rPr lang="en-US" sz="2700">
                  <a:solidFill>
                    <a:srgbClr val="1D213F"/>
                  </a:solidFill>
                  <a:latin typeface="Canva Sans Medium"/>
                </a:rPr>
                <a:t>Web app</a:t>
              </a:r>
            </a:p>
          </p:txBody>
        </p:sp>
        <p:sp>
          <p:nvSpPr>
            <p:cNvPr name="TextBox 32" id="32"/>
            <p:cNvSpPr txBox="true"/>
            <p:nvPr/>
          </p:nvSpPr>
          <p:spPr>
            <a:xfrm rot="0">
              <a:off x="507487" y="265999"/>
              <a:ext cx="3891629" cy="977477"/>
            </a:xfrm>
            <a:prstGeom prst="rect">
              <a:avLst/>
            </a:prstGeom>
          </p:spPr>
          <p:txBody>
            <a:bodyPr anchor="t" rtlCol="false" tIns="0" lIns="0" bIns="0" rIns="0">
              <a:spAutoFit/>
            </a:bodyPr>
            <a:lstStyle/>
            <a:p>
              <a:pPr algn="ctr">
                <a:lnSpc>
                  <a:spcPts val="2799"/>
                </a:lnSpc>
                <a:spcBef>
                  <a:spcPct val="0"/>
                </a:spcBef>
              </a:pPr>
              <a:r>
                <a:rPr lang="en-US" sz="2799">
                  <a:solidFill>
                    <a:srgbClr val="1D213F"/>
                  </a:solidFill>
                  <a:latin typeface="Canva Sans Bold"/>
                </a:rPr>
                <a:t>BRAND MANAGER</a:t>
              </a:r>
            </a:p>
          </p:txBody>
        </p:sp>
      </p:grpSp>
      <p:grpSp>
        <p:nvGrpSpPr>
          <p:cNvPr name="Group 33" id="33"/>
          <p:cNvGrpSpPr/>
          <p:nvPr/>
        </p:nvGrpSpPr>
        <p:grpSpPr>
          <a:xfrm rot="0">
            <a:off x="9446111" y="1858575"/>
            <a:ext cx="4010666" cy="4435669"/>
            <a:chOff x="0" y="0"/>
            <a:chExt cx="5347555" cy="5914226"/>
          </a:xfrm>
        </p:grpSpPr>
        <p:grpSp>
          <p:nvGrpSpPr>
            <p:cNvPr name="Group 34" id="34"/>
            <p:cNvGrpSpPr/>
            <p:nvPr/>
          </p:nvGrpSpPr>
          <p:grpSpPr>
            <a:xfrm rot="-5400000">
              <a:off x="-283336" y="283336"/>
              <a:ext cx="5914226" cy="5347555"/>
              <a:chOff x="0" y="0"/>
              <a:chExt cx="5620620" cy="5082081"/>
            </a:xfrm>
          </p:grpSpPr>
          <p:sp>
            <p:nvSpPr>
              <p:cNvPr name="Freeform 35" id="35"/>
              <p:cNvSpPr/>
              <p:nvPr/>
            </p:nvSpPr>
            <p:spPr>
              <a:xfrm flipH="false" flipV="false" rot="0">
                <a:off x="0" y="0"/>
                <a:ext cx="5620620" cy="5082081"/>
              </a:xfrm>
              <a:custGeom>
                <a:avLst/>
                <a:gdLst/>
                <a:ahLst/>
                <a:cxnLst/>
                <a:rect r="r" b="b" t="t" l="l"/>
                <a:pathLst>
                  <a:path h="5082081" w="5620620">
                    <a:moveTo>
                      <a:pt x="5620620" y="279400"/>
                    </a:moveTo>
                    <a:lnTo>
                      <a:pt x="5620620" y="0"/>
                    </a:lnTo>
                    <a:lnTo>
                      <a:pt x="0" y="0"/>
                    </a:lnTo>
                    <a:lnTo>
                      <a:pt x="0" y="5082081"/>
                    </a:lnTo>
                    <a:lnTo>
                      <a:pt x="5620620" y="5082081"/>
                    </a:lnTo>
                    <a:lnTo>
                      <a:pt x="5620620" y="279400"/>
                    </a:lnTo>
                    <a:close/>
                    <a:moveTo>
                      <a:pt x="5541880" y="279400"/>
                    </a:moveTo>
                    <a:lnTo>
                      <a:pt x="5541880" y="5003341"/>
                    </a:lnTo>
                    <a:lnTo>
                      <a:pt x="78740" y="5003341"/>
                    </a:lnTo>
                    <a:lnTo>
                      <a:pt x="78740" y="78740"/>
                    </a:lnTo>
                    <a:lnTo>
                      <a:pt x="5541880" y="78740"/>
                    </a:lnTo>
                    <a:lnTo>
                      <a:pt x="5541880" y="279400"/>
                    </a:lnTo>
                    <a:close/>
                  </a:path>
                </a:pathLst>
              </a:custGeom>
              <a:solidFill>
                <a:srgbClr val="A77053"/>
              </a:solidFill>
            </p:spPr>
          </p:sp>
        </p:grpSp>
        <p:sp>
          <p:nvSpPr>
            <p:cNvPr name="Freeform 36" id="36"/>
            <p:cNvSpPr/>
            <p:nvPr/>
          </p:nvSpPr>
          <p:spPr>
            <a:xfrm flipH="false" flipV="false" rot="0">
              <a:off x="894828" y="1155794"/>
              <a:ext cx="3557898" cy="2865725"/>
            </a:xfrm>
            <a:custGeom>
              <a:avLst/>
              <a:gdLst/>
              <a:ahLst/>
              <a:cxnLst/>
              <a:rect r="r" b="b" t="t" l="l"/>
              <a:pathLst>
                <a:path h="2865725" w="3557898">
                  <a:moveTo>
                    <a:pt x="0" y="0"/>
                  </a:moveTo>
                  <a:lnTo>
                    <a:pt x="3557898" y="0"/>
                  </a:lnTo>
                  <a:lnTo>
                    <a:pt x="3557898" y="2865725"/>
                  </a:lnTo>
                  <a:lnTo>
                    <a:pt x="0" y="286572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37" id="37"/>
            <p:cNvSpPr txBox="true"/>
            <p:nvPr/>
          </p:nvSpPr>
          <p:spPr>
            <a:xfrm rot="0">
              <a:off x="353866" y="256474"/>
              <a:ext cx="4639823" cy="987002"/>
            </a:xfrm>
            <a:prstGeom prst="rect">
              <a:avLst/>
            </a:prstGeom>
          </p:spPr>
          <p:txBody>
            <a:bodyPr anchor="t" rtlCol="false" tIns="0" lIns="0" bIns="0" rIns="0">
              <a:spAutoFit/>
            </a:bodyPr>
            <a:lstStyle/>
            <a:p>
              <a:pPr algn="ctr">
                <a:lnSpc>
                  <a:spcPts val="2800"/>
                </a:lnSpc>
                <a:spcBef>
                  <a:spcPct val="0"/>
                </a:spcBef>
              </a:pPr>
              <a:r>
                <a:rPr lang="en-US" sz="2800">
                  <a:solidFill>
                    <a:srgbClr val="1D213F"/>
                  </a:solidFill>
                  <a:latin typeface="Canva Sans Bold"/>
                </a:rPr>
                <a:t>KITCHEN CENTER MANAGER</a:t>
              </a:r>
            </a:p>
          </p:txBody>
        </p:sp>
        <p:sp>
          <p:nvSpPr>
            <p:cNvPr name="Freeform 38" id="38"/>
            <p:cNvSpPr/>
            <p:nvPr/>
          </p:nvSpPr>
          <p:spPr>
            <a:xfrm flipH="false" flipV="false" rot="0">
              <a:off x="826962" y="4466844"/>
              <a:ext cx="1423149" cy="1120406"/>
            </a:xfrm>
            <a:custGeom>
              <a:avLst/>
              <a:gdLst/>
              <a:ahLst/>
              <a:cxnLst/>
              <a:rect r="r" b="b" t="t" l="l"/>
              <a:pathLst>
                <a:path h="1120406" w="1423149">
                  <a:moveTo>
                    <a:pt x="0" y="0"/>
                  </a:moveTo>
                  <a:lnTo>
                    <a:pt x="1423149" y="0"/>
                  </a:lnTo>
                  <a:lnTo>
                    <a:pt x="1423149" y="1120406"/>
                  </a:lnTo>
                  <a:lnTo>
                    <a:pt x="0" y="11204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9" id="39"/>
            <p:cNvSpPr txBox="true"/>
            <p:nvPr/>
          </p:nvSpPr>
          <p:spPr>
            <a:xfrm rot="0">
              <a:off x="2375581" y="4790827"/>
              <a:ext cx="2143512" cy="510540"/>
            </a:xfrm>
            <a:prstGeom prst="rect">
              <a:avLst/>
            </a:prstGeom>
          </p:spPr>
          <p:txBody>
            <a:bodyPr anchor="t" rtlCol="false" tIns="0" lIns="0" bIns="0" rIns="0">
              <a:spAutoFit/>
            </a:bodyPr>
            <a:lstStyle/>
            <a:p>
              <a:pPr algn="just">
                <a:lnSpc>
                  <a:spcPts val="2700"/>
                </a:lnSpc>
                <a:spcBef>
                  <a:spcPct val="0"/>
                </a:spcBef>
              </a:pPr>
              <a:r>
                <a:rPr lang="en-US" sz="2700">
                  <a:solidFill>
                    <a:srgbClr val="1D213F"/>
                  </a:solidFill>
                  <a:latin typeface="Canva Sans Medium"/>
                </a:rPr>
                <a:t>Web app</a:t>
              </a:r>
            </a:p>
          </p:txBody>
        </p:sp>
      </p:grpSp>
      <p:grpSp>
        <p:nvGrpSpPr>
          <p:cNvPr name="Group 40" id="40"/>
          <p:cNvGrpSpPr/>
          <p:nvPr/>
        </p:nvGrpSpPr>
        <p:grpSpPr>
          <a:xfrm rot="0">
            <a:off x="13942552" y="1858575"/>
            <a:ext cx="3492515" cy="4435669"/>
            <a:chOff x="0" y="0"/>
            <a:chExt cx="4656686" cy="5914226"/>
          </a:xfrm>
        </p:grpSpPr>
        <p:grpSp>
          <p:nvGrpSpPr>
            <p:cNvPr name="Group 41" id="41"/>
            <p:cNvGrpSpPr/>
            <p:nvPr/>
          </p:nvGrpSpPr>
          <p:grpSpPr>
            <a:xfrm rot="-5400000">
              <a:off x="-628770" y="628770"/>
              <a:ext cx="5914226" cy="4656686"/>
              <a:chOff x="0" y="0"/>
              <a:chExt cx="5620620" cy="4425510"/>
            </a:xfrm>
          </p:grpSpPr>
          <p:sp>
            <p:nvSpPr>
              <p:cNvPr name="Freeform 42" id="42"/>
              <p:cNvSpPr/>
              <p:nvPr/>
            </p:nvSpPr>
            <p:spPr>
              <a:xfrm flipH="false" flipV="false" rot="0">
                <a:off x="0" y="0"/>
                <a:ext cx="5620620" cy="4425510"/>
              </a:xfrm>
              <a:custGeom>
                <a:avLst/>
                <a:gdLst/>
                <a:ahLst/>
                <a:cxnLst/>
                <a:rect r="r" b="b" t="t" l="l"/>
                <a:pathLst>
                  <a:path h="4425510" w="5620620">
                    <a:moveTo>
                      <a:pt x="5620620" y="279400"/>
                    </a:moveTo>
                    <a:lnTo>
                      <a:pt x="5620620" y="0"/>
                    </a:lnTo>
                    <a:lnTo>
                      <a:pt x="0" y="0"/>
                    </a:lnTo>
                    <a:lnTo>
                      <a:pt x="0" y="4425510"/>
                    </a:lnTo>
                    <a:lnTo>
                      <a:pt x="5620620" y="4425510"/>
                    </a:lnTo>
                    <a:lnTo>
                      <a:pt x="5620620" y="279400"/>
                    </a:lnTo>
                    <a:close/>
                    <a:moveTo>
                      <a:pt x="5541880" y="279400"/>
                    </a:moveTo>
                    <a:lnTo>
                      <a:pt x="5541880" y="4346770"/>
                    </a:lnTo>
                    <a:lnTo>
                      <a:pt x="78740" y="4346770"/>
                    </a:lnTo>
                    <a:lnTo>
                      <a:pt x="78740" y="78740"/>
                    </a:lnTo>
                    <a:lnTo>
                      <a:pt x="5541880" y="78740"/>
                    </a:lnTo>
                    <a:lnTo>
                      <a:pt x="5541880" y="279400"/>
                    </a:lnTo>
                    <a:close/>
                  </a:path>
                </a:pathLst>
              </a:custGeom>
              <a:solidFill>
                <a:srgbClr val="A77053"/>
              </a:solidFill>
            </p:spPr>
          </p:sp>
        </p:grpSp>
        <p:sp>
          <p:nvSpPr>
            <p:cNvPr name="Freeform 43" id="43"/>
            <p:cNvSpPr/>
            <p:nvPr/>
          </p:nvSpPr>
          <p:spPr>
            <a:xfrm flipH="false" flipV="false" rot="0">
              <a:off x="862700" y="1148858"/>
              <a:ext cx="2931287" cy="2872661"/>
            </a:xfrm>
            <a:custGeom>
              <a:avLst/>
              <a:gdLst/>
              <a:ahLst/>
              <a:cxnLst/>
              <a:rect r="r" b="b" t="t" l="l"/>
              <a:pathLst>
                <a:path h="2872661" w="2931287">
                  <a:moveTo>
                    <a:pt x="0" y="0"/>
                  </a:moveTo>
                  <a:lnTo>
                    <a:pt x="2931287" y="0"/>
                  </a:lnTo>
                  <a:lnTo>
                    <a:pt x="2931287" y="2872661"/>
                  </a:lnTo>
                  <a:lnTo>
                    <a:pt x="0" y="287266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44" id="44"/>
            <p:cNvSpPr txBox="true"/>
            <p:nvPr/>
          </p:nvSpPr>
          <p:spPr>
            <a:xfrm rot="0">
              <a:off x="664564" y="463490"/>
              <a:ext cx="3327559" cy="517102"/>
            </a:xfrm>
            <a:prstGeom prst="rect">
              <a:avLst/>
            </a:prstGeom>
          </p:spPr>
          <p:txBody>
            <a:bodyPr anchor="t" rtlCol="false" tIns="0" lIns="0" bIns="0" rIns="0">
              <a:spAutoFit/>
            </a:bodyPr>
            <a:lstStyle/>
            <a:p>
              <a:pPr algn="ctr">
                <a:lnSpc>
                  <a:spcPts val="2800"/>
                </a:lnSpc>
                <a:spcBef>
                  <a:spcPct val="0"/>
                </a:spcBef>
              </a:pPr>
              <a:r>
                <a:rPr lang="en-US" sz="2800">
                  <a:solidFill>
                    <a:srgbClr val="1D213F"/>
                  </a:solidFill>
                  <a:latin typeface="Canva Sans Bold"/>
                </a:rPr>
                <a:t>CASHIER</a:t>
              </a:r>
            </a:p>
          </p:txBody>
        </p:sp>
        <p:sp>
          <p:nvSpPr>
            <p:cNvPr name="Freeform 45" id="45"/>
            <p:cNvSpPr/>
            <p:nvPr/>
          </p:nvSpPr>
          <p:spPr>
            <a:xfrm flipH="false" flipV="false" rot="0">
              <a:off x="504645" y="4466844"/>
              <a:ext cx="1423149" cy="1120406"/>
            </a:xfrm>
            <a:custGeom>
              <a:avLst/>
              <a:gdLst/>
              <a:ahLst/>
              <a:cxnLst/>
              <a:rect r="r" b="b" t="t" l="l"/>
              <a:pathLst>
                <a:path h="1120406" w="1423149">
                  <a:moveTo>
                    <a:pt x="0" y="0"/>
                  </a:moveTo>
                  <a:lnTo>
                    <a:pt x="1423148" y="0"/>
                  </a:lnTo>
                  <a:lnTo>
                    <a:pt x="1423148" y="1120406"/>
                  </a:lnTo>
                  <a:lnTo>
                    <a:pt x="0" y="11204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46" id="46"/>
            <p:cNvSpPr txBox="true"/>
            <p:nvPr/>
          </p:nvSpPr>
          <p:spPr>
            <a:xfrm rot="0">
              <a:off x="2095430" y="4803203"/>
              <a:ext cx="2056612" cy="510540"/>
            </a:xfrm>
            <a:prstGeom prst="rect">
              <a:avLst/>
            </a:prstGeom>
          </p:spPr>
          <p:txBody>
            <a:bodyPr anchor="t" rtlCol="false" tIns="0" lIns="0" bIns="0" rIns="0">
              <a:spAutoFit/>
            </a:bodyPr>
            <a:lstStyle/>
            <a:p>
              <a:pPr algn="just">
                <a:lnSpc>
                  <a:spcPts val="2700"/>
                </a:lnSpc>
                <a:spcBef>
                  <a:spcPct val="0"/>
                </a:spcBef>
              </a:pPr>
              <a:r>
                <a:rPr lang="en-US" sz="2700">
                  <a:solidFill>
                    <a:srgbClr val="1D213F"/>
                  </a:solidFill>
                  <a:latin typeface="Canva Sans Medium"/>
                </a:rPr>
                <a:t>Web app</a:t>
              </a:r>
            </a:p>
          </p:txBody>
        </p:sp>
      </p:grpSp>
      <p:sp>
        <p:nvSpPr>
          <p:cNvPr name="TextBox 47" id="47"/>
          <p:cNvSpPr txBox="true"/>
          <p:nvPr/>
        </p:nvSpPr>
        <p:spPr>
          <a:xfrm rot="0">
            <a:off x="4598607" y="157411"/>
            <a:ext cx="9695008" cy="1367789"/>
          </a:xfrm>
          <a:prstGeom prst="rect">
            <a:avLst/>
          </a:prstGeom>
        </p:spPr>
        <p:txBody>
          <a:bodyPr anchor="t" rtlCol="false" tIns="0" lIns="0" bIns="0" rIns="0">
            <a:spAutoFit/>
          </a:bodyPr>
          <a:lstStyle/>
          <a:p>
            <a:pPr algn="ctr">
              <a:lnSpc>
                <a:spcPts val="11280"/>
              </a:lnSpc>
            </a:pPr>
            <a:r>
              <a:rPr lang="en-US" sz="8000" spc="160">
                <a:solidFill>
                  <a:srgbClr val="1D213F"/>
                </a:solidFill>
                <a:latin typeface="Canva Sans Bold"/>
              </a:rPr>
              <a:t>MBKC ACTORS</a:t>
            </a:r>
          </a:p>
        </p:txBody>
      </p:sp>
      <p:grpSp>
        <p:nvGrpSpPr>
          <p:cNvPr name="Group 48" id="48"/>
          <p:cNvGrpSpPr/>
          <p:nvPr/>
        </p:nvGrpSpPr>
        <p:grpSpPr>
          <a:xfrm rot="0">
            <a:off x="-784692" y="-51425"/>
            <a:ext cx="1846360" cy="10520266"/>
            <a:chOff x="0" y="0"/>
            <a:chExt cx="2461813" cy="14027021"/>
          </a:xfrm>
        </p:grpSpPr>
        <p:grpSp>
          <p:nvGrpSpPr>
            <p:cNvPr name="Group 49" id="49"/>
            <p:cNvGrpSpPr/>
            <p:nvPr/>
          </p:nvGrpSpPr>
          <p:grpSpPr>
            <a:xfrm rot="0">
              <a:off x="0" y="0"/>
              <a:ext cx="2461813" cy="14027021"/>
              <a:chOff x="0" y="0"/>
              <a:chExt cx="624571" cy="3558707"/>
            </a:xfrm>
          </p:grpSpPr>
          <p:sp>
            <p:nvSpPr>
              <p:cNvPr name="Freeform 50" id="50"/>
              <p:cNvSpPr/>
              <p:nvPr/>
            </p:nvSpPr>
            <p:spPr>
              <a:xfrm flipH="false" flipV="false" rot="0">
                <a:off x="0" y="0"/>
                <a:ext cx="624571" cy="3558707"/>
              </a:xfrm>
              <a:custGeom>
                <a:avLst/>
                <a:gdLst/>
                <a:ahLst/>
                <a:cxnLst/>
                <a:rect r="r" b="b" t="t" l="l"/>
                <a:pathLst>
                  <a:path h="3558707" w="624571">
                    <a:moveTo>
                      <a:pt x="0" y="0"/>
                    </a:moveTo>
                    <a:lnTo>
                      <a:pt x="624571" y="0"/>
                    </a:lnTo>
                    <a:lnTo>
                      <a:pt x="624571" y="3558707"/>
                    </a:lnTo>
                    <a:lnTo>
                      <a:pt x="0" y="3558707"/>
                    </a:lnTo>
                    <a:close/>
                  </a:path>
                </a:pathLst>
              </a:custGeom>
              <a:solidFill>
                <a:srgbClr val="EC407A"/>
              </a:solidFill>
            </p:spPr>
          </p:sp>
        </p:grpSp>
        <p:grpSp>
          <p:nvGrpSpPr>
            <p:cNvPr name="Group 51" id="51"/>
            <p:cNvGrpSpPr/>
            <p:nvPr/>
          </p:nvGrpSpPr>
          <p:grpSpPr>
            <a:xfrm rot="0">
              <a:off x="1584390" y="12898369"/>
              <a:ext cx="353079" cy="353079"/>
              <a:chOff x="0" y="0"/>
              <a:chExt cx="6350000" cy="6350000"/>
            </a:xfrm>
          </p:grpSpPr>
          <p:sp>
            <p:nvSpPr>
              <p:cNvPr name="Freeform 52" id="5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53" id="53"/>
            <p:cNvGrpSpPr/>
            <p:nvPr/>
          </p:nvGrpSpPr>
          <p:grpSpPr>
            <a:xfrm rot="0">
              <a:off x="1584390" y="12224707"/>
              <a:ext cx="353079" cy="353079"/>
              <a:chOff x="0" y="0"/>
              <a:chExt cx="6350000" cy="6350000"/>
            </a:xfrm>
          </p:grpSpPr>
          <p:sp>
            <p:nvSpPr>
              <p:cNvPr name="Freeform 54" id="5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55" id="55"/>
            <p:cNvSpPr txBox="true"/>
            <p:nvPr/>
          </p:nvSpPr>
          <p:spPr>
            <a:xfrm rot="-5400000">
              <a:off x="-116337" y="9684091"/>
              <a:ext cx="3697383" cy="764117"/>
            </a:xfrm>
            <a:prstGeom prst="rect">
              <a:avLst/>
            </a:prstGeom>
          </p:spPr>
          <p:txBody>
            <a:bodyPr anchor="t" rtlCol="false" tIns="0" lIns="0" bIns="0" rIns="0">
              <a:spAutoFit/>
            </a:bodyPr>
            <a:lstStyle/>
            <a:p>
              <a:pPr algn="ctr">
                <a:lnSpc>
                  <a:spcPts val="4899"/>
                </a:lnSpc>
                <a:spcBef>
                  <a:spcPct val="0"/>
                </a:spcBef>
              </a:pPr>
              <a:r>
                <a:rPr lang="en-US" sz="3499">
                  <a:solidFill>
                    <a:srgbClr val="FEFDEF"/>
                  </a:solidFill>
                  <a:latin typeface="Canva Sans Bold"/>
                </a:rPr>
                <a:t> ACTORS</a:t>
              </a:r>
            </a:p>
          </p:txBody>
        </p:sp>
      </p:grpSp>
      <p:grpSp>
        <p:nvGrpSpPr>
          <p:cNvPr name="Group 56" id="56"/>
          <p:cNvGrpSpPr/>
          <p:nvPr/>
        </p:nvGrpSpPr>
        <p:grpSpPr>
          <a:xfrm rot="0">
            <a:off x="9446111" y="6732394"/>
            <a:ext cx="5634719" cy="3098989"/>
            <a:chOff x="0" y="0"/>
            <a:chExt cx="7512959" cy="4131985"/>
          </a:xfrm>
        </p:grpSpPr>
        <p:grpSp>
          <p:nvGrpSpPr>
            <p:cNvPr name="Group 57" id="57"/>
            <p:cNvGrpSpPr/>
            <p:nvPr/>
          </p:nvGrpSpPr>
          <p:grpSpPr>
            <a:xfrm rot="-5400000">
              <a:off x="1690487" y="-1690487"/>
              <a:ext cx="4131985" cy="7512959"/>
              <a:chOff x="0" y="0"/>
              <a:chExt cx="3926857" cy="7139986"/>
            </a:xfrm>
          </p:grpSpPr>
          <p:sp>
            <p:nvSpPr>
              <p:cNvPr name="Freeform 58" id="58"/>
              <p:cNvSpPr/>
              <p:nvPr/>
            </p:nvSpPr>
            <p:spPr>
              <a:xfrm flipH="false" flipV="false" rot="0">
                <a:off x="0" y="0"/>
                <a:ext cx="3926857" cy="7139987"/>
              </a:xfrm>
              <a:custGeom>
                <a:avLst/>
                <a:gdLst/>
                <a:ahLst/>
                <a:cxnLst/>
                <a:rect r="r" b="b" t="t" l="l"/>
                <a:pathLst>
                  <a:path h="7139987" w="3926857">
                    <a:moveTo>
                      <a:pt x="3926857" y="279400"/>
                    </a:moveTo>
                    <a:lnTo>
                      <a:pt x="3926857" y="0"/>
                    </a:lnTo>
                    <a:lnTo>
                      <a:pt x="0" y="0"/>
                    </a:lnTo>
                    <a:lnTo>
                      <a:pt x="0" y="7139987"/>
                    </a:lnTo>
                    <a:lnTo>
                      <a:pt x="3926857" y="7139987"/>
                    </a:lnTo>
                    <a:lnTo>
                      <a:pt x="3926857" y="279400"/>
                    </a:lnTo>
                    <a:close/>
                    <a:moveTo>
                      <a:pt x="3848117" y="279400"/>
                    </a:moveTo>
                    <a:lnTo>
                      <a:pt x="3848117" y="7061247"/>
                    </a:lnTo>
                    <a:lnTo>
                      <a:pt x="78740" y="7061247"/>
                    </a:lnTo>
                    <a:lnTo>
                      <a:pt x="78740" y="78740"/>
                    </a:lnTo>
                    <a:lnTo>
                      <a:pt x="3848117" y="78740"/>
                    </a:lnTo>
                    <a:lnTo>
                      <a:pt x="3848117" y="279400"/>
                    </a:lnTo>
                    <a:close/>
                  </a:path>
                </a:pathLst>
              </a:custGeom>
              <a:solidFill>
                <a:srgbClr val="A77053"/>
              </a:solidFill>
            </p:spPr>
          </p:sp>
        </p:grpSp>
        <p:sp>
          <p:nvSpPr>
            <p:cNvPr name="Freeform 59" id="59"/>
            <p:cNvSpPr/>
            <p:nvPr/>
          </p:nvSpPr>
          <p:spPr>
            <a:xfrm flipH="false" flipV="false" rot="0">
              <a:off x="330879" y="326220"/>
              <a:ext cx="3425601" cy="3425601"/>
            </a:xfrm>
            <a:custGeom>
              <a:avLst/>
              <a:gdLst/>
              <a:ahLst/>
              <a:cxnLst/>
              <a:rect r="r" b="b" t="t" l="l"/>
              <a:pathLst>
                <a:path h="3425601" w="3425601">
                  <a:moveTo>
                    <a:pt x="0" y="0"/>
                  </a:moveTo>
                  <a:lnTo>
                    <a:pt x="3425601" y="0"/>
                  </a:lnTo>
                  <a:lnTo>
                    <a:pt x="3425601" y="3425600"/>
                  </a:lnTo>
                  <a:lnTo>
                    <a:pt x="0" y="342560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60" id="60"/>
            <p:cNvSpPr txBox="true"/>
            <p:nvPr/>
          </p:nvSpPr>
          <p:spPr>
            <a:xfrm rot="0">
              <a:off x="3756480" y="1804282"/>
              <a:ext cx="3756480" cy="517102"/>
            </a:xfrm>
            <a:prstGeom prst="rect">
              <a:avLst/>
            </a:prstGeom>
          </p:spPr>
          <p:txBody>
            <a:bodyPr anchor="t" rtlCol="false" tIns="0" lIns="0" bIns="0" rIns="0">
              <a:spAutoFit/>
            </a:bodyPr>
            <a:lstStyle/>
            <a:p>
              <a:pPr algn="ctr">
                <a:lnSpc>
                  <a:spcPts val="2800"/>
                </a:lnSpc>
                <a:spcBef>
                  <a:spcPct val="0"/>
                </a:spcBef>
              </a:pPr>
              <a:r>
                <a:rPr lang="en-US" sz="2800">
                  <a:solidFill>
                    <a:srgbClr val="1D213F"/>
                  </a:solidFill>
                  <a:latin typeface="Canva Sans Bold"/>
                </a:rPr>
                <a:t>MBKC BOT</a:t>
              </a:r>
            </a:p>
          </p:txBody>
        </p:sp>
      </p:grpSp>
      <p:grpSp>
        <p:nvGrpSpPr>
          <p:cNvPr name="Group 61" id="61"/>
          <p:cNvGrpSpPr/>
          <p:nvPr/>
        </p:nvGrpSpPr>
        <p:grpSpPr>
          <a:xfrm rot="0">
            <a:off x="17259300" y="9103036"/>
            <a:ext cx="777834" cy="914961"/>
            <a:chOff x="0" y="0"/>
            <a:chExt cx="698500" cy="821640"/>
          </a:xfrm>
        </p:grpSpPr>
        <p:sp>
          <p:nvSpPr>
            <p:cNvPr name="Freeform 62" id="62"/>
            <p:cNvSpPr/>
            <p:nvPr/>
          </p:nvSpPr>
          <p:spPr>
            <a:xfrm flipH="false" flipV="false" rot="0">
              <a:off x="0" y="0"/>
              <a:ext cx="698500" cy="821640"/>
            </a:xfrm>
            <a:custGeom>
              <a:avLst/>
              <a:gdLst/>
              <a:ahLst/>
              <a:cxnLst/>
              <a:rect r="r" b="b" t="t" l="l"/>
              <a:pathLst>
                <a:path h="821640" w="698500">
                  <a:moveTo>
                    <a:pt x="349250" y="0"/>
                  </a:moveTo>
                  <a:lnTo>
                    <a:pt x="698500" y="203200"/>
                  </a:lnTo>
                  <a:lnTo>
                    <a:pt x="698500" y="618440"/>
                  </a:lnTo>
                  <a:lnTo>
                    <a:pt x="349250" y="821640"/>
                  </a:lnTo>
                  <a:lnTo>
                    <a:pt x="0" y="618440"/>
                  </a:lnTo>
                  <a:lnTo>
                    <a:pt x="0" y="203200"/>
                  </a:lnTo>
                  <a:lnTo>
                    <a:pt x="349250" y="0"/>
                  </a:lnTo>
                  <a:close/>
                </a:path>
              </a:pathLst>
            </a:custGeom>
            <a:solidFill>
              <a:srgbClr val="FCE4EC"/>
            </a:solidFill>
            <a:ln w="19050" cap="sq">
              <a:solidFill>
                <a:srgbClr val="EC407A"/>
              </a:solidFill>
              <a:prstDash val="solid"/>
              <a:miter/>
            </a:ln>
          </p:spPr>
        </p:sp>
        <p:sp>
          <p:nvSpPr>
            <p:cNvPr name="TextBox 63" id="63"/>
            <p:cNvSpPr txBox="true"/>
            <p:nvPr/>
          </p:nvSpPr>
          <p:spPr>
            <a:xfrm>
              <a:off x="0" y="82550"/>
              <a:ext cx="698500" cy="599390"/>
            </a:xfrm>
            <a:prstGeom prst="rect">
              <a:avLst/>
            </a:prstGeom>
          </p:spPr>
          <p:txBody>
            <a:bodyPr anchor="ctr" rtlCol="false" tIns="50800" lIns="50800" bIns="50800" rIns="50800"/>
            <a:lstStyle/>
            <a:p>
              <a:pPr algn="ctr">
                <a:lnSpc>
                  <a:spcPts val="3500"/>
                </a:lnSpc>
              </a:pPr>
              <a:r>
                <a:rPr lang="en-US" sz="2500">
                  <a:solidFill>
                    <a:srgbClr val="EC407A"/>
                  </a:solidFill>
                  <a:latin typeface="Canva Sans Bold"/>
                </a:rPr>
                <a:t>11</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5467" y="-3792819"/>
            <a:ext cx="6189447" cy="6189447"/>
          </a:xfrm>
          <a:custGeom>
            <a:avLst/>
            <a:gdLst/>
            <a:ahLst/>
            <a:cxnLst/>
            <a:rect r="r" b="b" t="t" l="l"/>
            <a:pathLst>
              <a:path h="6189447" w="6189447">
                <a:moveTo>
                  <a:pt x="0" y="0"/>
                </a:moveTo>
                <a:lnTo>
                  <a:pt x="6189447" y="0"/>
                </a:lnTo>
                <a:lnTo>
                  <a:pt x="6189447" y="6189447"/>
                </a:lnTo>
                <a:lnTo>
                  <a:pt x="0" y="618944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393119"/>
            <a:ext cx="722783" cy="72278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E4EC"/>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grpSp>
        <p:nvGrpSpPr>
          <p:cNvPr name="Group 6" id="6"/>
          <p:cNvGrpSpPr/>
          <p:nvPr/>
        </p:nvGrpSpPr>
        <p:grpSpPr>
          <a:xfrm rot="0">
            <a:off x="-457926" y="395109"/>
            <a:ext cx="1267182" cy="126718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407A"/>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sp>
        <p:nvSpPr>
          <p:cNvPr name="TextBox 9" id="9"/>
          <p:cNvSpPr txBox="true"/>
          <p:nvPr/>
        </p:nvSpPr>
        <p:spPr>
          <a:xfrm rot="0">
            <a:off x="1028700" y="261759"/>
            <a:ext cx="9346304" cy="1047750"/>
          </a:xfrm>
          <a:prstGeom prst="rect">
            <a:avLst/>
          </a:prstGeom>
        </p:spPr>
        <p:txBody>
          <a:bodyPr anchor="t" rtlCol="false" tIns="0" lIns="0" bIns="0" rIns="0">
            <a:spAutoFit/>
          </a:bodyPr>
          <a:lstStyle/>
          <a:p>
            <a:pPr>
              <a:lnSpc>
                <a:spcPts val="8400"/>
              </a:lnSpc>
            </a:pPr>
            <a:r>
              <a:rPr lang="en-US" sz="6000">
                <a:solidFill>
                  <a:srgbClr val="433833"/>
                </a:solidFill>
                <a:latin typeface="Public Sans Bold"/>
              </a:rPr>
              <a:t>MAIN FLOWS</a:t>
            </a:r>
          </a:p>
        </p:txBody>
      </p:sp>
      <p:grpSp>
        <p:nvGrpSpPr>
          <p:cNvPr name="Group 10" id="10"/>
          <p:cNvGrpSpPr/>
          <p:nvPr/>
        </p:nvGrpSpPr>
        <p:grpSpPr>
          <a:xfrm rot="0">
            <a:off x="16331302" y="-1589630"/>
            <a:ext cx="7193551" cy="8625713"/>
            <a:chOff x="0" y="0"/>
            <a:chExt cx="9591401" cy="11500950"/>
          </a:xfrm>
        </p:grpSpPr>
        <p:sp>
          <p:nvSpPr>
            <p:cNvPr name="Freeform 11" id="11"/>
            <p:cNvSpPr/>
            <p:nvPr/>
          </p:nvSpPr>
          <p:spPr>
            <a:xfrm flipH="false" flipV="false" rot="190374">
              <a:off x="962865" y="2872414"/>
              <a:ext cx="8402442" cy="8402442"/>
            </a:xfrm>
            <a:custGeom>
              <a:avLst/>
              <a:gdLst/>
              <a:ahLst/>
              <a:cxnLst/>
              <a:rect r="r" b="b" t="t" l="l"/>
              <a:pathLst>
                <a:path h="8402442" w="8402442">
                  <a:moveTo>
                    <a:pt x="0" y="0"/>
                  </a:moveTo>
                  <a:lnTo>
                    <a:pt x="8402441" y="0"/>
                  </a:lnTo>
                  <a:lnTo>
                    <a:pt x="8402441" y="8402441"/>
                  </a:lnTo>
                  <a:lnTo>
                    <a:pt x="0" y="8402441"/>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0" y="0"/>
              <a:ext cx="8408848" cy="8408848"/>
            </a:xfrm>
            <a:custGeom>
              <a:avLst/>
              <a:gdLst/>
              <a:ahLst/>
              <a:cxnLst/>
              <a:rect r="r" b="b" t="t" l="l"/>
              <a:pathLst>
                <a:path h="8408848" w="8408848">
                  <a:moveTo>
                    <a:pt x="0" y="0"/>
                  </a:moveTo>
                  <a:lnTo>
                    <a:pt x="8408848" y="0"/>
                  </a:lnTo>
                  <a:lnTo>
                    <a:pt x="8408848" y="8408848"/>
                  </a:lnTo>
                  <a:lnTo>
                    <a:pt x="0" y="84088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3" id="13"/>
          <p:cNvGrpSpPr/>
          <p:nvPr/>
        </p:nvGrpSpPr>
        <p:grpSpPr>
          <a:xfrm rot="0">
            <a:off x="1028700" y="2033202"/>
            <a:ext cx="1380048" cy="138004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DBDB"/>
            </a:solidFill>
            <a:ln cap="sq">
              <a:noFill/>
              <a:prstDash val="dash"/>
              <a:miter/>
            </a:ln>
          </p:spPr>
        </p:sp>
        <p:sp>
          <p:nvSpPr>
            <p:cNvPr name="TextBox 15" id="15"/>
            <p:cNvSpPr txBox="true"/>
            <p:nvPr/>
          </p:nvSpPr>
          <p:spPr>
            <a:xfrm>
              <a:off x="76200" y="0"/>
              <a:ext cx="660400" cy="736600"/>
            </a:xfrm>
            <a:prstGeom prst="rect">
              <a:avLst/>
            </a:prstGeom>
          </p:spPr>
          <p:txBody>
            <a:bodyPr anchor="ctr" rtlCol="false" tIns="50800" lIns="50800" bIns="50800" rIns="50800"/>
            <a:lstStyle/>
            <a:p>
              <a:pPr algn="ctr">
                <a:lnSpc>
                  <a:spcPts val="6299"/>
                </a:lnSpc>
              </a:pPr>
              <a:r>
                <a:rPr lang="en-US" sz="4499">
                  <a:solidFill>
                    <a:srgbClr val="321211"/>
                  </a:solidFill>
                  <a:latin typeface="Canva Sans Bold"/>
                </a:rPr>
                <a:t>1</a:t>
              </a:r>
            </a:p>
          </p:txBody>
        </p:sp>
      </p:grpSp>
      <p:sp>
        <p:nvSpPr>
          <p:cNvPr name="TextBox 16" id="16"/>
          <p:cNvSpPr txBox="true"/>
          <p:nvPr/>
        </p:nvSpPr>
        <p:spPr>
          <a:xfrm rot="0">
            <a:off x="2644114" y="2310903"/>
            <a:ext cx="11763756" cy="771525"/>
          </a:xfrm>
          <a:prstGeom prst="rect">
            <a:avLst/>
          </a:prstGeom>
        </p:spPr>
        <p:txBody>
          <a:bodyPr anchor="t" rtlCol="false" tIns="0" lIns="0" bIns="0" rIns="0">
            <a:spAutoFit/>
          </a:bodyPr>
          <a:lstStyle/>
          <a:p>
            <a:pPr algn="ctr">
              <a:lnSpc>
                <a:spcPts val="6300"/>
              </a:lnSpc>
            </a:pPr>
            <a:r>
              <a:rPr lang="en-US" sz="4500">
                <a:solidFill>
                  <a:srgbClr val="321211"/>
                </a:solidFill>
                <a:latin typeface="Canva Sans Bold"/>
              </a:rPr>
              <a:t>Create Store partner and Partner Product</a:t>
            </a:r>
          </a:p>
        </p:txBody>
      </p:sp>
      <p:grpSp>
        <p:nvGrpSpPr>
          <p:cNvPr name="Group 17" id="17"/>
          <p:cNvGrpSpPr/>
          <p:nvPr/>
        </p:nvGrpSpPr>
        <p:grpSpPr>
          <a:xfrm rot="0">
            <a:off x="1028700" y="4878095"/>
            <a:ext cx="1380048" cy="138004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DBDB"/>
            </a:solidFill>
            <a:ln cap="sq">
              <a:noFill/>
              <a:prstDash val="dash"/>
              <a:miter/>
            </a:ln>
          </p:spPr>
        </p:sp>
        <p:sp>
          <p:nvSpPr>
            <p:cNvPr name="TextBox 19" id="19"/>
            <p:cNvSpPr txBox="true"/>
            <p:nvPr/>
          </p:nvSpPr>
          <p:spPr>
            <a:xfrm>
              <a:off x="76200" y="0"/>
              <a:ext cx="660400" cy="736600"/>
            </a:xfrm>
            <a:prstGeom prst="rect">
              <a:avLst/>
            </a:prstGeom>
          </p:spPr>
          <p:txBody>
            <a:bodyPr anchor="ctr" rtlCol="false" tIns="50800" lIns="50800" bIns="50800" rIns="50800"/>
            <a:lstStyle/>
            <a:p>
              <a:pPr algn="ctr">
                <a:lnSpc>
                  <a:spcPts val="6299"/>
                </a:lnSpc>
              </a:pPr>
              <a:r>
                <a:rPr lang="en-US" sz="4499">
                  <a:solidFill>
                    <a:srgbClr val="321211"/>
                  </a:solidFill>
                  <a:latin typeface="Canva Sans Bold"/>
                </a:rPr>
                <a:t>2</a:t>
              </a:r>
            </a:p>
          </p:txBody>
        </p:sp>
      </p:grpSp>
      <p:sp>
        <p:nvSpPr>
          <p:cNvPr name="TextBox 20" id="20"/>
          <p:cNvSpPr txBox="true"/>
          <p:nvPr/>
        </p:nvSpPr>
        <p:spPr>
          <a:xfrm rot="0">
            <a:off x="2806398" y="5157010"/>
            <a:ext cx="14280595" cy="771525"/>
          </a:xfrm>
          <a:prstGeom prst="rect">
            <a:avLst/>
          </a:prstGeom>
        </p:spPr>
        <p:txBody>
          <a:bodyPr anchor="t" rtlCol="false" tIns="0" lIns="0" bIns="0" rIns="0">
            <a:spAutoFit/>
          </a:bodyPr>
          <a:lstStyle/>
          <a:p>
            <a:pPr algn="ctr">
              <a:lnSpc>
                <a:spcPts val="6300"/>
              </a:lnSpc>
            </a:pPr>
            <a:r>
              <a:rPr lang="en-US" sz="4500">
                <a:solidFill>
                  <a:srgbClr val="321211"/>
                </a:solidFill>
                <a:latin typeface="Canva Sans Bold"/>
              </a:rPr>
              <a:t>Getting, Parsing, and Confirm Orders from Partners</a:t>
            </a:r>
          </a:p>
        </p:txBody>
      </p:sp>
      <p:grpSp>
        <p:nvGrpSpPr>
          <p:cNvPr name="Group 21" id="21"/>
          <p:cNvGrpSpPr/>
          <p:nvPr/>
        </p:nvGrpSpPr>
        <p:grpSpPr>
          <a:xfrm rot="0">
            <a:off x="1028700" y="7722988"/>
            <a:ext cx="1380048" cy="138004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DBDB"/>
            </a:solidFill>
            <a:ln cap="sq">
              <a:noFill/>
              <a:prstDash val="dash"/>
              <a:miter/>
            </a:ln>
          </p:spPr>
        </p:sp>
        <p:sp>
          <p:nvSpPr>
            <p:cNvPr name="TextBox 23" id="23"/>
            <p:cNvSpPr txBox="true"/>
            <p:nvPr/>
          </p:nvSpPr>
          <p:spPr>
            <a:xfrm>
              <a:off x="76200" y="0"/>
              <a:ext cx="660400" cy="736600"/>
            </a:xfrm>
            <a:prstGeom prst="rect">
              <a:avLst/>
            </a:prstGeom>
          </p:spPr>
          <p:txBody>
            <a:bodyPr anchor="ctr" rtlCol="false" tIns="50800" lIns="50800" bIns="50800" rIns="50800"/>
            <a:lstStyle/>
            <a:p>
              <a:pPr algn="ctr">
                <a:lnSpc>
                  <a:spcPts val="6299"/>
                </a:lnSpc>
              </a:pPr>
              <a:r>
                <a:rPr lang="en-US" sz="4499">
                  <a:solidFill>
                    <a:srgbClr val="321211"/>
                  </a:solidFill>
                  <a:latin typeface="Canva Sans Bold"/>
                </a:rPr>
                <a:t>3</a:t>
              </a:r>
            </a:p>
          </p:txBody>
        </p:sp>
      </p:grpSp>
      <p:sp>
        <p:nvSpPr>
          <p:cNvPr name="TextBox 24" id="24"/>
          <p:cNvSpPr txBox="true"/>
          <p:nvPr/>
        </p:nvSpPr>
        <p:spPr>
          <a:xfrm rot="0">
            <a:off x="2806398" y="8001903"/>
            <a:ext cx="14202132" cy="771525"/>
          </a:xfrm>
          <a:prstGeom prst="rect">
            <a:avLst/>
          </a:prstGeom>
        </p:spPr>
        <p:txBody>
          <a:bodyPr anchor="t" rtlCol="false" tIns="0" lIns="0" bIns="0" rIns="0">
            <a:spAutoFit/>
          </a:bodyPr>
          <a:lstStyle/>
          <a:p>
            <a:pPr algn="ctr">
              <a:lnSpc>
                <a:spcPts val="6300"/>
              </a:lnSpc>
            </a:pPr>
            <a:r>
              <a:rPr lang="en-US" sz="4500">
                <a:solidFill>
                  <a:srgbClr val="321211"/>
                </a:solidFill>
                <a:latin typeface="Canva Sans Bold"/>
              </a:rPr>
              <a:t>Transferring and Withdrawing Money from a Wallet</a:t>
            </a:r>
          </a:p>
        </p:txBody>
      </p:sp>
      <p:grpSp>
        <p:nvGrpSpPr>
          <p:cNvPr name="Group 25" id="25"/>
          <p:cNvGrpSpPr/>
          <p:nvPr/>
        </p:nvGrpSpPr>
        <p:grpSpPr>
          <a:xfrm rot="0">
            <a:off x="17259300" y="9103036"/>
            <a:ext cx="777834" cy="914961"/>
            <a:chOff x="0" y="0"/>
            <a:chExt cx="698500" cy="821640"/>
          </a:xfrm>
        </p:grpSpPr>
        <p:sp>
          <p:nvSpPr>
            <p:cNvPr name="Freeform 26" id="26"/>
            <p:cNvSpPr/>
            <p:nvPr/>
          </p:nvSpPr>
          <p:spPr>
            <a:xfrm flipH="false" flipV="false" rot="0">
              <a:off x="0" y="0"/>
              <a:ext cx="698500" cy="821640"/>
            </a:xfrm>
            <a:custGeom>
              <a:avLst/>
              <a:gdLst/>
              <a:ahLst/>
              <a:cxnLst/>
              <a:rect r="r" b="b" t="t" l="l"/>
              <a:pathLst>
                <a:path h="821640" w="698500">
                  <a:moveTo>
                    <a:pt x="349250" y="0"/>
                  </a:moveTo>
                  <a:lnTo>
                    <a:pt x="698500" y="203200"/>
                  </a:lnTo>
                  <a:lnTo>
                    <a:pt x="698500" y="618440"/>
                  </a:lnTo>
                  <a:lnTo>
                    <a:pt x="349250" y="821640"/>
                  </a:lnTo>
                  <a:lnTo>
                    <a:pt x="0" y="618440"/>
                  </a:lnTo>
                  <a:lnTo>
                    <a:pt x="0" y="203200"/>
                  </a:lnTo>
                  <a:lnTo>
                    <a:pt x="349250" y="0"/>
                  </a:lnTo>
                  <a:close/>
                </a:path>
              </a:pathLst>
            </a:custGeom>
            <a:solidFill>
              <a:srgbClr val="FCE4EC"/>
            </a:solidFill>
            <a:ln w="19050" cap="sq">
              <a:solidFill>
                <a:srgbClr val="EC407A"/>
              </a:solidFill>
              <a:prstDash val="solid"/>
              <a:miter/>
            </a:ln>
          </p:spPr>
        </p:sp>
        <p:sp>
          <p:nvSpPr>
            <p:cNvPr name="TextBox 27" id="27"/>
            <p:cNvSpPr txBox="true"/>
            <p:nvPr/>
          </p:nvSpPr>
          <p:spPr>
            <a:xfrm>
              <a:off x="0" y="82550"/>
              <a:ext cx="698500" cy="599390"/>
            </a:xfrm>
            <a:prstGeom prst="rect">
              <a:avLst/>
            </a:prstGeom>
          </p:spPr>
          <p:txBody>
            <a:bodyPr anchor="ctr" rtlCol="false" tIns="50800" lIns="50800" bIns="50800" rIns="50800"/>
            <a:lstStyle/>
            <a:p>
              <a:pPr algn="ctr">
                <a:lnSpc>
                  <a:spcPts val="3500"/>
                </a:lnSpc>
              </a:pPr>
              <a:r>
                <a:rPr lang="en-US" sz="2500">
                  <a:solidFill>
                    <a:srgbClr val="EC407A"/>
                  </a:solidFill>
                  <a:latin typeface="Canva Sans Bold"/>
                </a:rPr>
                <a:t>12</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5467" y="-3792819"/>
            <a:ext cx="6189447" cy="6189447"/>
          </a:xfrm>
          <a:custGeom>
            <a:avLst/>
            <a:gdLst/>
            <a:ahLst/>
            <a:cxnLst/>
            <a:rect r="r" b="b" t="t" l="l"/>
            <a:pathLst>
              <a:path h="6189447" w="6189447">
                <a:moveTo>
                  <a:pt x="0" y="0"/>
                </a:moveTo>
                <a:lnTo>
                  <a:pt x="6189447" y="0"/>
                </a:lnTo>
                <a:lnTo>
                  <a:pt x="6189447" y="6189447"/>
                </a:lnTo>
                <a:lnTo>
                  <a:pt x="0" y="618944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393119"/>
            <a:ext cx="722783" cy="72278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E4EC"/>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grpSp>
        <p:nvGrpSpPr>
          <p:cNvPr name="Group 6" id="6"/>
          <p:cNvGrpSpPr/>
          <p:nvPr/>
        </p:nvGrpSpPr>
        <p:grpSpPr>
          <a:xfrm rot="0">
            <a:off x="-457926" y="395109"/>
            <a:ext cx="1267182" cy="126718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407A"/>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sp>
        <p:nvSpPr>
          <p:cNvPr name="TextBox 9" id="9"/>
          <p:cNvSpPr txBox="true"/>
          <p:nvPr/>
        </p:nvSpPr>
        <p:spPr>
          <a:xfrm rot="0">
            <a:off x="1028700" y="261759"/>
            <a:ext cx="9346304" cy="1047750"/>
          </a:xfrm>
          <a:prstGeom prst="rect">
            <a:avLst/>
          </a:prstGeom>
        </p:spPr>
        <p:txBody>
          <a:bodyPr anchor="t" rtlCol="false" tIns="0" lIns="0" bIns="0" rIns="0">
            <a:spAutoFit/>
          </a:bodyPr>
          <a:lstStyle/>
          <a:p>
            <a:pPr>
              <a:lnSpc>
                <a:spcPts val="8400"/>
              </a:lnSpc>
            </a:pPr>
            <a:r>
              <a:rPr lang="en-US" sz="6000">
                <a:solidFill>
                  <a:srgbClr val="433833"/>
                </a:solidFill>
                <a:latin typeface="Public Sans Bold"/>
              </a:rPr>
              <a:t>MAIN FLOWS</a:t>
            </a:r>
          </a:p>
        </p:txBody>
      </p:sp>
      <p:grpSp>
        <p:nvGrpSpPr>
          <p:cNvPr name="Group 10" id="10"/>
          <p:cNvGrpSpPr/>
          <p:nvPr/>
        </p:nvGrpSpPr>
        <p:grpSpPr>
          <a:xfrm rot="0">
            <a:off x="16331302" y="-1589630"/>
            <a:ext cx="7193551" cy="8625713"/>
            <a:chOff x="0" y="0"/>
            <a:chExt cx="9591401" cy="11500950"/>
          </a:xfrm>
        </p:grpSpPr>
        <p:sp>
          <p:nvSpPr>
            <p:cNvPr name="Freeform 11" id="11"/>
            <p:cNvSpPr/>
            <p:nvPr/>
          </p:nvSpPr>
          <p:spPr>
            <a:xfrm flipH="false" flipV="false" rot="190374">
              <a:off x="962865" y="2872414"/>
              <a:ext cx="8402442" cy="8402442"/>
            </a:xfrm>
            <a:custGeom>
              <a:avLst/>
              <a:gdLst/>
              <a:ahLst/>
              <a:cxnLst/>
              <a:rect r="r" b="b" t="t" l="l"/>
              <a:pathLst>
                <a:path h="8402442" w="8402442">
                  <a:moveTo>
                    <a:pt x="0" y="0"/>
                  </a:moveTo>
                  <a:lnTo>
                    <a:pt x="8402441" y="0"/>
                  </a:lnTo>
                  <a:lnTo>
                    <a:pt x="8402441" y="8402441"/>
                  </a:lnTo>
                  <a:lnTo>
                    <a:pt x="0" y="8402441"/>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0" y="0"/>
              <a:ext cx="8408848" cy="8408848"/>
            </a:xfrm>
            <a:custGeom>
              <a:avLst/>
              <a:gdLst/>
              <a:ahLst/>
              <a:cxnLst/>
              <a:rect r="r" b="b" t="t" l="l"/>
              <a:pathLst>
                <a:path h="8408848" w="8408848">
                  <a:moveTo>
                    <a:pt x="0" y="0"/>
                  </a:moveTo>
                  <a:lnTo>
                    <a:pt x="8408848" y="0"/>
                  </a:lnTo>
                  <a:lnTo>
                    <a:pt x="8408848" y="8408848"/>
                  </a:lnTo>
                  <a:lnTo>
                    <a:pt x="0" y="84088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3" id="13"/>
          <p:cNvGrpSpPr/>
          <p:nvPr/>
        </p:nvGrpSpPr>
        <p:grpSpPr>
          <a:xfrm rot="0">
            <a:off x="17259300" y="9103036"/>
            <a:ext cx="777834" cy="914961"/>
            <a:chOff x="0" y="0"/>
            <a:chExt cx="698500" cy="821640"/>
          </a:xfrm>
        </p:grpSpPr>
        <p:sp>
          <p:nvSpPr>
            <p:cNvPr name="Freeform 14" id="14"/>
            <p:cNvSpPr/>
            <p:nvPr/>
          </p:nvSpPr>
          <p:spPr>
            <a:xfrm flipH="false" flipV="false" rot="0">
              <a:off x="0" y="0"/>
              <a:ext cx="698500" cy="821640"/>
            </a:xfrm>
            <a:custGeom>
              <a:avLst/>
              <a:gdLst/>
              <a:ahLst/>
              <a:cxnLst/>
              <a:rect r="r" b="b" t="t" l="l"/>
              <a:pathLst>
                <a:path h="821640" w="698500">
                  <a:moveTo>
                    <a:pt x="349250" y="0"/>
                  </a:moveTo>
                  <a:lnTo>
                    <a:pt x="698500" y="203200"/>
                  </a:lnTo>
                  <a:lnTo>
                    <a:pt x="698500" y="618440"/>
                  </a:lnTo>
                  <a:lnTo>
                    <a:pt x="349250" y="821640"/>
                  </a:lnTo>
                  <a:lnTo>
                    <a:pt x="0" y="618440"/>
                  </a:lnTo>
                  <a:lnTo>
                    <a:pt x="0" y="203200"/>
                  </a:lnTo>
                  <a:lnTo>
                    <a:pt x="349250" y="0"/>
                  </a:lnTo>
                  <a:close/>
                </a:path>
              </a:pathLst>
            </a:custGeom>
            <a:solidFill>
              <a:srgbClr val="FCE4EC"/>
            </a:solidFill>
            <a:ln w="19050" cap="sq">
              <a:solidFill>
                <a:srgbClr val="EC407A"/>
              </a:solidFill>
              <a:prstDash val="solid"/>
              <a:miter/>
            </a:ln>
          </p:spPr>
        </p:sp>
        <p:sp>
          <p:nvSpPr>
            <p:cNvPr name="TextBox 15" id="15"/>
            <p:cNvSpPr txBox="true"/>
            <p:nvPr/>
          </p:nvSpPr>
          <p:spPr>
            <a:xfrm>
              <a:off x="0" y="82550"/>
              <a:ext cx="698500" cy="599390"/>
            </a:xfrm>
            <a:prstGeom prst="rect">
              <a:avLst/>
            </a:prstGeom>
          </p:spPr>
          <p:txBody>
            <a:bodyPr anchor="ctr" rtlCol="false" tIns="50800" lIns="50800" bIns="50800" rIns="50800"/>
            <a:lstStyle/>
            <a:p>
              <a:pPr algn="ctr">
                <a:lnSpc>
                  <a:spcPts val="3500"/>
                </a:lnSpc>
              </a:pPr>
              <a:r>
                <a:rPr lang="en-US" sz="2500">
                  <a:solidFill>
                    <a:srgbClr val="EC407A"/>
                  </a:solidFill>
                  <a:latin typeface="Canva Sans Bold"/>
                </a:rPr>
                <a:t>13</a:t>
              </a:r>
            </a:p>
          </p:txBody>
        </p:sp>
      </p:grpSp>
      <p:grpSp>
        <p:nvGrpSpPr>
          <p:cNvPr name="Group 16" id="16"/>
          <p:cNvGrpSpPr/>
          <p:nvPr/>
        </p:nvGrpSpPr>
        <p:grpSpPr>
          <a:xfrm rot="0">
            <a:off x="1028700" y="2033202"/>
            <a:ext cx="1380048" cy="138004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E4EC"/>
            </a:solidFill>
            <a:ln cap="sq">
              <a:noFill/>
              <a:prstDash val="dash"/>
              <a:miter/>
            </a:ln>
          </p:spPr>
        </p:sp>
        <p:sp>
          <p:nvSpPr>
            <p:cNvPr name="TextBox 18" id="18"/>
            <p:cNvSpPr txBox="true"/>
            <p:nvPr/>
          </p:nvSpPr>
          <p:spPr>
            <a:xfrm>
              <a:off x="76200" y="0"/>
              <a:ext cx="660400" cy="736600"/>
            </a:xfrm>
            <a:prstGeom prst="rect">
              <a:avLst/>
            </a:prstGeom>
          </p:spPr>
          <p:txBody>
            <a:bodyPr anchor="ctr" rtlCol="false" tIns="50800" lIns="50800" bIns="50800" rIns="50800"/>
            <a:lstStyle/>
            <a:p>
              <a:pPr algn="ctr">
                <a:lnSpc>
                  <a:spcPts val="6299"/>
                </a:lnSpc>
              </a:pPr>
              <a:r>
                <a:rPr lang="en-US" sz="4499">
                  <a:solidFill>
                    <a:srgbClr val="EC407A"/>
                  </a:solidFill>
                  <a:latin typeface="Canva Sans Bold"/>
                </a:rPr>
                <a:t>1</a:t>
              </a:r>
            </a:p>
          </p:txBody>
        </p:sp>
      </p:grpSp>
      <p:sp>
        <p:nvSpPr>
          <p:cNvPr name="TextBox 19" id="19"/>
          <p:cNvSpPr txBox="true"/>
          <p:nvPr/>
        </p:nvSpPr>
        <p:spPr>
          <a:xfrm rot="0">
            <a:off x="2644114" y="2310903"/>
            <a:ext cx="11763756" cy="771525"/>
          </a:xfrm>
          <a:prstGeom prst="rect">
            <a:avLst/>
          </a:prstGeom>
        </p:spPr>
        <p:txBody>
          <a:bodyPr anchor="t" rtlCol="false" tIns="0" lIns="0" bIns="0" rIns="0">
            <a:spAutoFit/>
          </a:bodyPr>
          <a:lstStyle/>
          <a:p>
            <a:pPr algn="ctr">
              <a:lnSpc>
                <a:spcPts val="6300"/>
              </a:lnSpc>
            </a:pPr>
            <a:r>
              <a:rPr lang="en-US" sz="4500">
                <a:solidFill>
                  <a:srgbClr val="EC407A"/>
                </a:solidFill>
                <a:latin typeface="Canva Sans Bold"/>
              </a:rPr>
              <a:t>Create Store partner and Partner Product</a:t>
            </a:r>
          </a:p>
        </p:txBody>
      </p:sp>
      <p:grpSp>
        <p:nvGrpSpPr>
          <p:cNvPr name="Group 20" id="20"/>
          <p:cNvGrpSpPr/>
          <p:nvPr/>
        </p:nvGrpSpPr>
        <p:grpSpPr>
          <a:xfrm rot="0">
            <a:off x="1028700" y="4878095"/>
            <a:ext cx="1380048" cy="138004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DBDB"/>
            </a:solidFill>
            <a:ln cap="sq">
              <a:noFill/>
              <a:prstDash val="dash"/>
              <a:miter/>
            </a:ln>
          </p:spPr>
        </p:sp>
        <p:sp>
          <p:nvSpPr>
            <p:cNvPr name="TextBox 22" id="22"/>
            <p:cNvSpPr txBox="true"/>
            <p:nvPr/>
          </p:nvSpPr>
          <p:spPr>
            <a:xfrm>
              <a:off x="76200" y="0"/>
              <a:ext cx="660400" cy="736600"/>
            </a:xfrm>
            <a:prstGeom prst="rect">
              <a:avLst/>
            </a:prstGeom>
          </p:spPr>
          <p:txBody>
            <a:bodyPr anchor="ctr" rtlCol="false" tIns="50800" lIns="50800" bIns="50800" rIns="50800"/>
            <a:lstStyle/>
            <a:p>
              <a:pPr algn="ctr">
                <a:lnSpc>
                  <a:spcPts val="6299"/>
                </a:lnSpc>
              </a:pPr>
              <a:r>
                <a:rPr lang="en-US" sz="4499">
                  <a:solidFill>
                    <a:srgbClr val="321211"/>
                  </a:solidFill>
                  <a:latin typeface="Canva Sans Bold"/>
                </a:rPr>
                <a:t>2</a:t>
              </a:r>
            </a:p>
          </p:txBody>
        </p:sp>
      </p:grpSp>
      <p:sp>
        <p:nvSpPr>
          <p:cNvPr name="TextBox 23" id="23"/>
          <p:cNvSpPr txBox="true"/>
          <p:nvPr/>
        </p:nvSpPr>
        <p:spPr>
          <a:xfrm rot="0">
            <a:off x="2806398" y="5157010"/>
            <a:ext cx="14280595" cy="771525"/>
          </a:xfrm>
          <a:prstGeom prst="rect">
            <a:avLst/>
          </a:prstGeom>
        </p:spPr>
        <p:txBody>
          <a:bodyPr anchor="t" rtlCol="false" tIns="0" lIns="0" bIns="0" rIns="0">
            <a:spAutoFit/>
          </a:bodyPr>
          <a:lstStyle/>
          <a:p>
            <a:pPr algn="ctr">
              <a:lnSpc>
                <a:spcPts val="6300"/>
              </a:lnSpc>
            </a:pPr>
            <a:r>
              <a:rPr lang="en-US" sz="4500">
                <a:solidFill>
                  <a:srgbClr val="321211"/>
                </a:solidFill>
                <a:latin typeface="Canva Sans Bold"/>
              </a:rPr>
              <a:t>Getting, Parsing, and Confirm Orders from Partners</a:t>
            </a:r>
          </a:p>
        </p:txBody>
      </p:sp>
      <p:grpSp>
        <p:nvGrpSpPr>
          <p:cNvPr name="Group 24" id="24"/>
          <p:cNvGrpSpPr/>
          <p:nvPr/>
        </p:nvGrpSpPr>
        <p:grpSpPr>
          <a:xfrm rot="0">
            <a:off x="1028700" y="7722988"/>
            <a:ext cx="1380048" cy="1380048"/>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DBDB"/>
            </a:solidFill>
            <a:ln cap="sq">
              <a:noFill/>
              <a:prstDash val="dash"/>
              <a:miter/>
            </a:ln>
          </p:spPr>
        </p:sp>
        <p:sp>
          <p:nvSpPr>
            <p:cNvPr name="TextBox 26" id="26"/>
            <p:cNvSpPr txBox="true"/>
            <p:nvPr/>
          </p:nvSpPr>
          <p:spPr>
            <a:xfrm>
              <a:off x="76200" y="0"/>
              <a:ext cx="660400" cy="736600"/>
            </a:xfrm>
            <a:prstGeom prst="rect">
              <a:avLst/>
            </a:prstGeom>
          </p:spPr>
          <p:txBody>
            <a:bodyPr anchor="ctr" rtlCol="false" tIns="50800" lIns="50800" bIns="50800" rIns="50800"/>
            <a:lstStyle/>
            <a:p>
              <a:pPr algn="ctr">
                <a:lnSpc>
                  <a:spcPts val="6299"/>
                </a:lnSpc>
              </a:pPr>
              <a:r>
                <a:rPr lang="en-US" sz="4499">
                  <a:solidFill>
                    <a:srgbClr val="321211"/>
                  </a:solidFill>
                  <a:latin typeface="Canva Sans Bold"/>
                </a:rPr>
                <a:t>3</a:t>
              </a:r>
            </a:p>
          </p:txBody>
        </p:sp>
      </p:grpSp>
      <p:sp>
        <p:nvSpPr>
          <p:cNvPr name="TextBox 27" id="27"/>
          <p:cNvSpPr txBox="true"/>
          <p:nvPr/>
        </p:nvSpPr>
        <p:spPr>
          <a:xfrm rot="0">
            <a:off x="2806398" y="8001903"/>
            <a:ext cx="14202132" cy="771525"/>
          </a:xfrm>
          <a:prstGeom prst="rect">
            <a:avLst/>
          </a:prstGeom>
        </p:spPr>
        <p:txBody>
          <a:bodyPr anchor="t" rtlCol="false" tIns="0" lIns="0" bIns="0" rIns="0">
            <a:spAutoFit/>
          </a:bodyPr>
          <a:lstStyle/>
          <a:p>
            <a:pPr algn="ctr">
              <a:lnSpc>
                <a:spcPts val="6300"/>
              </a:lnSpc>
            </a:pPr>
            <a:r>
              <a:rPr lang="en-US" sz="4500">
                <a:solidFill>
                  <a:srgbClr val="321211"/>
                </a:solidFill>
                <a:latin typeface="Canva Sans Bold"/>
              </a:rPr>
              <a:t>Transferring and Withdrawing Money from a Wallet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5467" y="-3792819"/>
            <a:ext cx="6189447" cy="6189447"/>
          </a:xfrm>
          <a:custGeom>
            <a:avLst/>
            <a:gdLst/>
            <a:ahLst/>
            <a:cxnLst/>
            <a:rect r="r" b="b" t="t" l="l"/>
            <a:pathLst>
              <a:path h="6189447" w="6189447">
                <a:moveTo>
                  <a:pt x="0" y="0"/>
                </a:moveTo>
                <a:lnTo>
                  <a:pt x="6189447" y="0"/>
                </a:lnTo>
                <a:lnTo>
                  <a:pt x="6189447" y="6189447"/>
                </a:lnTo>
                <a:lnTo>
                  <a:pt x="0" y="618944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2358454" y="3343485"/>
            <a:ext cx="5074092" cy="0"/>
          </a:xfrm>
          <a:prstGeom prst="line">
            <a:avLst/>
          </a:prstGeom>
          <a:ln cap="flat" w="38100">
            <a:solidFill>
              <a:srgbClr val="000000"/>
            </a:solidFill>
            <a:prstDash val="solid"/>
            <a:headEnd type="none" len="sm" w="sm"/>
            <a:tailEnd type="arrow" len="sm" w="med"/>
          </a:ln>
        </p:spPr>
      </p:sp>
      <p:sp>
        <p:nvSpPr>
          <p:cNvPr name="Freeform 4" id="4"/>
          <p:cNvSpPr/>
          <p:nvPr/>
        </p:nvSpPr>
        <p:spPr>
          <a:xfrm flipH="false" flipV="false" rot="0">
            <a:off x="7432546" y="2473623"/>
            <a:ext cx="1711454" cy="1739725"/>
          </a:xfrm>
          <a:custGeom>
            <a:avLst/>
            <a:gdLst/>
            <a:ahLst/>
            <a:cxnLst/>
            <a:rect r="r" b="b" t="t" l="l"/>
            <a:pathLst>
              <a:path h="1739725" w="1711454">
                <a:moveTo>
                  <a:pt x="0" y="0"/>
                </a:moveTo>
                <a:lnTo>
                  <a:pt x="1711454" y="0"/>
                </a:lnTo>
                <a:lnTo>
                  <a:pt x="1711454" y="1739725"/>
                </a:lnTo>
                <a:lnTo>
                  <a:pt x="0" y="17397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5" id="5"/>
          <p:cNvSpPr/>
          <p:nvPr/>
        </p:nvSpPr>
        <p:spPr>
          <a:xfrm>
            <a:off x="9144000" y="3343485"/>
            <a:ext cx="4006265" cy="0"/>
          </a:xfrm>
          <a:prstGeom prst="line">
            <a:avLst/>
          </a:prstGeom>
          <a:ln cap="flat" w="38100">
            <a:solidFill>
              <a:srgbClr val="000000"/>
            </a:solidFill>
            <a:prstDash val="solid"/>
            <a:headEnd type="none" len="sm" w="sm"/>
            <a:tailEnd type="arrow" len="sm" w="med"/>
          </a:ln>
        </p:spPr>
      </p:sp>
      <p:sp>
        <p:nvSpPr>
          <p:cNvPr name="Freeform 6" id="6"/>
          <p:cNvSpPr/>
          <p:nvPr/>
        </p:nvSpPr>
        <p:spPr>
          <a:xfrm flipH="false" flipV="false" rot="0">
            <a:off x="16608434" y="7007833"/>
            <a:ext cx="6301831" cy="6301831"/>
          </a:xfrm>
          <a:custGeom>
            <a:avLst/>
            <a:gdLst/>
            <a:ahLst/>
            <a:cxnLst/>
            <a:rect r="r" b="b" t="t" l="l"/>
            <a:pathLst>
              <a:path h="6301831" w="6301831">
                <a:moveTo>
                  <a:pt x="0" y="0"/>
                </a:moveTo>
                <a:lnTo>
                  <a:pt x="6301831" y="0"/>
                </a:lnTo>
                <a:lnTo>
                  <a:pt x="6301831" y="6301831"/>
                </a:lnTo>
                <a:lnTo>
                  <a:pt x="0" y="6301831"/>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4637095" y="8790232"/>
            <a:ext cx="6301831" cy="6301831"/>
          </a:xfrm>
          <a:custGeom>
            <a:avLst/>
            <a:gdLst/>
            <a:ahLst/>
            <a:cxnLst/>
            <a:rect r="r" b="b" t="t" l="l"/>
            <a:pathLst>
              <a:path h="6301831" w="6301831">
                <a:moveTo>
                  <a:pt x="0" y="0"/>
                </a:moveTo>
                <a:lnTo>
                  <a:pt x="6301831" y="0"/>
                </a:lnTo>
                <a:lnTo>
                  <a:pt x="6301831" y="6301831"/>
                </a:lnTo>
                <a:lnTo>
                  <a:pt x="0" y="6301831"/>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879380" y="2274357"/>
            <a:ext cx="1479074" cy="2138256"/>
            <a:chOff x="0" y="0"/>
            <a:chExt cx="1972099" cy="2851008"/>
          </a:xfrm>
        </p:grpSpPr>
        <p:sp>
          <p:nvSpPr>
            <p:cNvPr name="TextBox 9" id="9"/>
            <p:cNvSpPr txBox="true"/>
            <p:nvPr/>
          </p:nvSpPr>
          <p:spPr>
            <a:xfrm rot="0">
              <a:off x="0" y="2236896"/>
              <a:ext cx="1972099" cy="614112"/>
            </a:xfrm>
            <a:prstGeom prst="rect">
              <a:avLst/>
            </a:prstGeom>
          </p:spPr>
          <p:txBody>
            <a:bodyPr anchor="t" rtlCol="false" tIns="0" lIns="0" bIns="0" rIns="0">
              <a:spAutoFit/>
            </a:bodyPr>
            <a:lstStyle/>
            <a:p>
              <a:pPr algn="ctr">
                <a:lnSpc>
                  <a:spcPts val="1703"/>
                </a:lnSpc>
                <a:spcBef>
                  <a:spcPct val="0"/>
                </a:spcBef>
              </a:pPr>
              <a:r>
                <a:rPr lang="en-US" sz="1703">
                  <a:solidFill>
                    <a:srgbClr val="1D213F"/>
                  </a:solidFill>
                  <a:latin typeface="Public Sans"/>
                </a:rPr>
                <a:t>BRAND MANAGER</a:t>
              </a:r>
            </a:p>
          </p:txBody>
        </p:sp>
        <p:sp>
          <p:nvSpPr>
            <p:cNvPr name="Freeform 10" id="10"/>
            <p:cNvSpPr/>
            <p:nvPr/>
          </p:nvSpPr>
          <p:spPr>
            <a:xfrm flipH="false" flipV="false" rot="0">
              <a:off x="202112" y="0"/>
              <a:ext cx="1567875" cy="2029015"/>
            </a:xfrm>
            <a:custGeom>
              <a:avLst/>
              <a:gdLst/>
              <a:ahLst/>
              <a:cxnLst/>
              <a:rect r="r" b="b" t="t" l="l"/>
              <a:pathLst>
                <a:path h="2029015" w="1567875">
                  <a:moveTo>
                    <a:pt x="0" y="0"/>
                  </a:moveTo>
                  <a:lnTo>
                    <a:pt x="1567875" y="0"/>
                  </a:lnTo>
                  <a:lnTo>
                    <a:pt x="1567875" y="2029015"/>
                  </a:lnTo>
                  <a:lnTo>
                    <a:pt x="0" y="20290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11" id="11"/>
          <p:cNvSpPr/>
          <p:nvPr/>
        </p:nvSpPr>
        <p:spPr>
          <a:xfrm flipH="false" flipV="false" rot="0">
            <a:off x="15715391" y="9560516"/>
            <a:ext cx="3865651" cy="3865651"/>
          </a:xfrm>
          <a:custGeom>
            <a:avLst/>
            <a:gdLst/>
            <a:ahLst/>
            <a:cxnLst/>
            <a:rect r="r" b="b" t="t" l="l"/>
            <a:pathLst>
              <a:path h="3865651" w="3865651">
                <a:moveTo>
                  <a:pt x="0" y="0"/>
                </a:moveTo>
                <a:lnTo>
                  <a:pt x="3865652" y="0"/>
                </a:lnTo>
                <a:lnTo>
                  <a:pt x="3865652" y="3865651"/>
                </a:lnTo>
                <a:lnTo>
                  <a:pt x="0" y="38656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2" id="12"/>
          <p:cNvGrpSpPr/>
          <p:nvPr/>
        </p:nvGrpSpPr>
        <p:grpSpPr>
          <a:xfrm rot="0">
            <a:off x="17259300" y="9103036"/>
            <a:ext cx="777834" cy="914961"/>
            <a:chOff x="0" y="0"/>
            <a:chExt cx="698500" cy="821640"/>
          </a:xfrm>
        </p:grpSpPr>
        <p:sp>
          <p:nvSpPr>
            <p:cNvPr name="Freeform 13" id="13"/>
            <p:cNvSpPr/>
            <p:nvPr/>
          </p:nvSpPr>
          <p:spPr>
            <a:xfrm flipH="false" flipV="false" rot="0">
              <a:off x="0" y="0"/>
              <a:ext cx="698500" cy="821640"/>
            </a:xfrm>
            <a:custGeom>
              <a:avLst/>
              <a:gdLst/>
              <a:ahLst/>
              <a:cxnLst/>
              <a:rect r="r" b="b" t="t" l="l"/>
              <a:pathLst>
                <a:path h="821640" w="698500">
                  <a:moveTo>
                    <a:pt x="349250" y="0"/>
                  </a:moveTo>
                  <a:lnTo>
                    <a:pt x="698500" y="203200"/>
                  </a:lnTo>
                  <a:lnTo>
                    <a:pt x="698500" y="618440"/>
                  </a:lnTo>
                  <a:lnTo>
                    <a:pt x="349250" y="821640"/>
                  </a:lnTo>
                  <a:lnTo>
                    <a:pt x="0" y="618440"/>
                  </a:lnTo>
                  <a:lnTo>
                    <a:pt x="0" y="203200"/>
                  </a:lnTo>
                  <a:lnTo>
                    <a:pt x="349250" y="0"/>
                  </a:lnTo>
                  <a:close/>
                </a:path>
              </a:pathLst>
            </a:custGeom>
            <a:solidFill>
              <a:srgbClr val="FCE4EC"/>
            </a:solidFill>
            <a:ln w="19050" cap="sq">
              <a:solidFill>
                <a:srgbClr val="EC407A"/>
              </a:solidFill>
              <a:prstDash val="solid"/>
              <a:miter/>
            </a:ln>
          </p:spPr>
        </p:sp>
        <p:sp>
          <p:nvSpPr>
            <p:cNvPr name="TextBox 14" id="14"/>
            <p:cNvSpPr txBox="true"/>
            <p:nvPr/>
          </p:nvSpPr>
          <p:spPr>
            <a:xfrm>
              <a:off x="0" y="82550"/>
              <a:ext cx="698500" cy="599390"/>
            </a:xfrm>
            <a:prstGeom prst="rect">
              <a:avLst/>
            </a:prstGeom>
          </p:spPr>
          <p:txBody>
            <a:bodyPr anchor="ctr" rtlCol="false" tIns="50800" lIns="50800" bIns="50800" rIns="50800"/>
            <a:lstStyle/>
            <a:p>
              <a:pPr algn="ctr">
                <a:lnSpc>
                  <a:spcPts val="3500"/>
                </a:lnSpc>
              </a:pPr>
              <a:r>
                <a:rPr lang="en-US" sz="2500">
                  <a:solidFill>
                    <a:srgbClr val="EC407A"/>
                  </a:solidFill>
                  <a:latin typeface="Canva Sans Bold"/>
                </a:rPr>
                <a:t>14</a:t>
              </a:r>
            </a:p>
          </p:txBody>
        </p:sp>
      </p:grpSp>
      <p:sp>
        <p:nvSpPr>
          <p:cNvPr name="Freeform 15" id="15"/>
          <p:cNvSpPr/>
          <p:nvPr/>
        </p:nvSpPr>
        <p:spPr>
          <a:xfrm flipH="false" flipV="false" rot="2241891">
            <a:off x="16350390" y="-2620947"/>
            <a:ext cx="4476625" cy="4476625"/>
          </a:xfrm>
          <a:custGeom>
            <a:avLst/>
            <a:gdLst/>
            <a:ahLst/>
            <a:cxnLst/>
            <a:rect r="r" b="b" t="t" l="l"/>
            <a:pathLst>
              <a:path h="4476625" w="4476625">
                <a:moveTo>
                  <a:pt x="0" y="0"/>
                </a:moveTo>
                <a:lnTo>
                  <a:pt x="4476625" y="0"/>
                </a:lnTo>
                <a:lnTo>
                  <a:pt x="4476625" y="4476624"/>
                </a:lnTo>
                <a:lnTo>
                  <a:pt x="0" y="447662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2241891">
            <a:off x="16614467" y="-2413002"/>
            <a:ext cx="4476625" cy="4476625"/>
          </a:xfrm>
          <a:custGeom>
            <a:avLst/>
            <a:gdLst/>
            <a:ahLst/>
            <a:cxnLst/>
            <a:rect r="r" b="b" t="t" l="l"/>
            <a:pathLst>
              <a:path h="4476625" w="4476625">
                <a:moveTo>
                  <a:pt x="0" y="0"/>
                </a:moveTo>
                <a:lnTo>
                  <a:pt x="4476624" y="0"/>
                </a:lnTo>
                <a:lnTo>
                  <a:pt x="4476624" y="4476624"/>
                </a:lnTo>
                <a:lnTo>
                  <a:pt x="0" y="447662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7" id="17"/>
          <p:cNvGrpSpPr/>
          <p:nvPr/>
        </p:nvGrpSpPr>
        <p:grpSpPr>
          <a:xfrm rot="0">
            <a:off x="14999248" y="6158998"/>
            <a:ext cx="1479074" cy="2138256"/>
            <a:chOff x="0" y="0"/>
            <a:chExt cx="1972099" cy="2851008"/>
          </a:xfrm>
        </p:grpSpPr>
        <p:sp>
          <p:nvSpPr>
            <p:cNvPr name="TextBox 18" id="18"/>
            <p:cNvSpPr txBox="true"/>
            <p:nvPr/>
          </p:nvSpPr>
          <p:spPr>
            <a:xfrm rot="0">
              <a:off x="0" y="2236896"/>
              <a:ext cx="1972099" cy="614112"/>
            </a:xfrm>
            <a:prstGeom prst="rect">
              <a:avLst/>
            </a:prstGeom>
          </p:spPr>
          <p:txBody>
            <a:bodyPr anchor="t" rtlCol="false" tIns="0" lIns="0" bIns="0" rIns="0">
              <a:spAutoFit/>
            </a:bodyPr>
            <a:lstStyle/>
            <a:p>
              <a:pPr algn="ctr">
                <a:lnSpc>
                  <a:spcPts val="1703"/>
                </a:lnSpc>
                <a:spcBef>
                  <a:spcPct val="0"/>
                </a:spcBef>
              </a:pPr>
              <a:r>
                <a:rPr lang="en-US" sz="1703">
                  <a:solidFill>
                    <a:srgbClr val="1D213F"/>
                  </a:solidFill>
                  <a:latin typeface="Public Sans"/>
                </a:rPr>
                <a:t>BRAND MANAGER</a:t>
              </a:r>
            </a:p>
          </p:txBody>
        </p:sp>
        <p:sp>
          <p:nvSpPr>
            <p:cNvPr name="Freeform 19" id="19"/>
            <p:cNvSpPr/>
            <p:nvPr/>
          </p:nvSpPr>
          <p:spPr>
            <a:xfrm flipH="false" flipV="false" rot="0">
              <a:off x="202112" y="0"/>
              <a:ext cx="1567875" cy="2029015"/>
            </a:xfrm>
            <a:custGeom>
              <a:avLst/>
              <a:gdLst/>
              <a:ahLst/>
              <a:cxnLst/>
              <a:rect r="r" b="b" t="t" l="l"/>
              <a:pathLst>
                <a:path h="2029015" w="1567875">
                  <a:moveTo>
                    <a:pt x="0" y="0"/>
                  </a:moveTo>
                  <a:lnTo>
                    <a:pt x="1567875" y="0"/>
                  </a:lnTo>
                  <a:lnTo>
                    <a:pt x="1567875" y="2029015"/>
                  </a:lnTo>
                  <a:lnTo>
                    <a:pt x="0" y="20290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20" id="20"/>
          <p:cNvSpPr/>
          <p:nvPr/>
        </p:nvSpPr>
        <p:spPr>
          <a:xfrm flipH="false" flipV="false" rot="0">
            <a:off x="9144000" y="6358264"/>
            <a:ext cx="1711454" cy="1739725"/>
          </a:xfrm>
          <a:custGeom>
            <a:avLst/>
            <a:gdLst/>
            <a:ahLst/>
            <a:cxnLst/>
            <a:rect r="r" b="b" t="t" l="l"/>
            <a:pathLst>
              <a:path h="1739725" w="1711454">
                <a:moveTo>
                  <a:pt x="0" y="0"/>
                </a:moveTo>
                <a:lnTo>
                  <a:pt x="1711454" y="0"/>
                </a:lnTo>
                <a:lnTo>
                  <a:pt x="1711454" y="1739724"/>
                </a:lnTo>
                <a:lnTo>
                  <a:pt x="0" y="17397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1" id="21"/>
          <p:cNvGrpSpPr/>
          <p:nvPr/>
        </p:nvGrpSpPr>
        <p:grpSpPr>
          <a:xfrm rot="0">
            <a:off x="13150265" y="1931003"/>
            <a:ext cx="3689618" cy="2824966"/>
            <a:chOff x="0" y="0"/>
            <a:chExt cx="4919490" cy="3766621"/>
          </a:xfrm>
        </p:grpSpPr>
        <p:sp>
          <p:nvSpPr>
            <p:cNvPr name="Freeform 22" id="22"/>
            <p:cNvSpPr/>
            <p:nvPr/>
          </p:nvSpPr>
          <p:spPr>
            <a:xfrm flipH="false" flipV="false" rot="0">
              <a:off x="2409968" y="1615845"/>
              <a:ext cx="2509522" cy="1656285"/>
            </a:xfrm>
            <a:custGeom>
              <a:avLst/>
              <a:gdLst/>
              <a:ahLst/>
              <a:cxnLst/>
              <a:rect r="r" b="b" t="t" l="l"/>
              <a:pathLst>
                <a:path h="1656285" w="2509522">
                  <a:moveTo>
                    <a:pt x="0" y="0"/>
                  </a:moveTo>
                  <a:lnTo>
                    <a:pt x="2509522" y="0"/>
                  </a:lnTo>
                  <a:lnTo>
                    <a:pt x="2509522" y="1656285"/>
                  </a:lnTo>
                  <a:lnTo>
                    <a:pt x="0" y="165628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3" id="23"/>
            <p:cNvSpPr txBox="true"/>
            <p:nvPr/>
          </p:nvSpPr>
          <p:spPr>
            <a:xfrm rot="0">
              <a:off x="2686184" y="3452405"/>
              <a:ext cx="1957090" cy="314216"/>
            </a:xfrm>
            <a:prstGeom prst="rect">
              <a:avLst/>
            </a:prstGeom>
          </p:spPr>
          <p:txBody>
            <a:bodyPr anchor="t" rtlCol="false" tIns="0" lIns="0" bIns="0" rIns="0">
              <a:spAutoFit/>
            </a:bodyPr>
            <a:lstStyle/>
            <a:p>
              <a:pPr algn="ctr">
                <a:lnSpc>
                  <a:spcPts val="1690"/>
                </a:lnSpc>
                <a:spcBef>
                  <a:spcPct val="0"/>
                </a:spcBef>
              </a:pPr>
              <a:r>
                <a:rPr lang="en-US" sz="1690">
                  <a:solidFill>
                    <a:srgbClr val="1D213F"/>
                  </a:solidFill>
                  <a:latin typeface="Public Sans"/>
                </a:rPr>
                <a:t>STORE</a:t>
              </a:r>
            </a:p>
          </p:txBody>
        </p:sp>
        <p:sp>
          <p:nvSpPr>
            <p:cNvPr name="Freeform 24" id="24"/>
            <p:cNvSpPr/>
            <p:nvPr/>
          </p:nvSpPr>
          <p:spPr>
            <a:xfrm flipH="false" flipV="false" rot="0">
              <a:off x="0" y="0"/>
              <a:ext cx="1656285" cy="1656285"/>
            </a:xfrm>
            <a:custGeom>
              <a:avLst/>
              <a:gdLst/>
              <a:ahLst/>
              <a:cxnLst/>
              <a:rect r="r" b="b" t="t" l="l"/>
              <a:pathLst>
                <a:path h="1656285" w="1656285">
                  <a:moveTo>
                    <a:pt x="0" y="0"/>
                  </a:moveTo>
                  <a:lnTo>
                    <a:pt x="1656285" y="0"/>
                  </a:lnTo>
                  <a:lnTo>
                    <a:pt x="1656285" y="1656285"/>
                  </a:lnTo>
                  <a:lnTo>
                    <a:pt x="0" y="1656285"/>
                  </a:lnTo>
                  <a:lnTo>
                    <a:pt x="0" y="0"/>
                  </a:lnTo>
                  <a:close/>
                </a:path>
              </a:pathLst>
            </a:custGeom>
            <a:blipFill>
              <a:blip r:embed="rId16"/>
              <a:stretch>
                <a:fillRect l="0" t="0" r="0" b="0"/>
              </a:stretch>
            </a:blipFill>
          </p:spPr>
        </p:sp>
        <p:sp>
          <p:nvSpPr>
            <p:cNvPr name="TextBox 25" id="25"/>
            <p:cNvSpPr txBox="true"/>
            <p:nvPr/>
          </p:nvSpPr>
          <p:spPr>
            <a:xfrm rot="0">
              <a:off x="127832" y="1836560"/>
              <a:ext cx="1400622" cy="314216"/>
            </a:xfrm>
            <a:prstGeom prst="rect">
              <a:avLst/>
            </a:prstGeom>
          </p:spPr>
          <p:txBody>
            <a:bodyPr anchor="t" rtlCol="false" tIns="0" lIns="0" bIns="0" rIns="0">
              <a:spAutoFit/>
            </a:bodyPr>
            <a:lstStyle/>
            <a:p>
              <a:pPr algn="ctr">
                <a:lnSpc>
                  <a:spcPts val="1690"/>
                </a:lnSpc>
                <a:spcBef>
                  <a:spcPct val="0"/>
                </a:spcBef>
              </a:pPr>
              <a:r>
                <a:rPr lang="en-US" sz="1690">
                  <a:solidFill>
                    <a:srgbClr val="1D213F"/>
                  </a:solidFill>
                  <a:latin typeface="Public Sans"/>
                </a:rPr>
                <a:t>PARTNER</a:t>
              </a:r>
            </a:p>
          </p:txBody>
        </p:sp>
        <p:sp>
          <p:nvSpPr>
            <p:cNvPr name="Freeform 26" id="26"/>
            <p:cNvSpPr/>
            <p:nvPr/>
          </p:nvSpPr>
          <p:spPr>
            <a:xfrm flipH="false" flipV="false" rot="0">
              <a:off x="1656285" y="1356253"/>
              <a:ext cx="967815" cy="990092"/>
            </a:xfrm>
            <a:custGeom>
              <a:avLst/>
              <a:gdLst/>
              <a:ahLst/>
              <a:cxnLst/>
              <a:rect r="r" b="b" t="t" l="l"/>
              <a:pathLst>
                <a:path h="990092" w="967815">
                  <a:moveTo>
                    <a:pt x="0" y="0"/>
                  </a:moveTo>
                  <a:lnTo>
                    <a:pt x="967815" y="0"/>
                  </a:lnTo>
                  <a:lnTo>
                    <a:pt x="967815" y="990093"/>
                  </a:lnTo>
                  <a:lnTo>
                    <a:pt x="0" y="99009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grpSp>
        <p:nvGrpSpPr>
          <p:cNvPr name="Group 27" id="27"/>
          <p:cNvGrpSpPr/>
          <p:nvPr/>
        </p:nvGrpSpPr>
        <p:grpSpPr>
          <a:xfrm rot="0">
            <a:off x="1028700" y="5851099"/>
            <a:ext cx="3557433" cy="2754054"/>
            <a:chOff x="0" y="0"/>
            <a:chExt cx="4743244" cy="3672072"/>
          </a:xfrm>
        </p:grpSpPr>
        <p:sp>
          <p:nvSpPr>
            <p:cNvPr name="Freeform 28" id="28"/>
            <p:cNvSpPr/>
            <p:nvPr/>
          </p:nvSpPr>
          <p:spPr>
            <a:xfrm flipH="false" flipV="false" rot="0">
              <a:off x="0" y="0"/>
              <a:ext cx="1657707" cy="1657707"/>
            </a:xfrm>
            <a:custGeom>
              <a:avLst/>
              <a:gdLst/>
              <a:ahLst/>
              <a:cxnLst/>
              <a:rect r="r" b="b" t="t" l="l"/>
              <a:pathLst>
                <a:path h="1657707" w="1657707">
                  <a:moveTo>
                    <a:pt x="0" y="0"/>
                  </a:moveTo>
                  <a:lnTo>
                    <a:pt x="1657707" y="0"/>
                  </a:lnTo>
                  <a:lnTo>
                    <a:pt x="1657707" y="1657707"/>
                  </a:lnTo>
                  <a:lnTo>
                    <a:pt x="0" y="1657707"/>
                  </a:lnTo>
                  <a:lnTo>
                    <a:pt x="0" y="0"/>
                  </a:lnTo>
                  <a:close/>
                </a:path>
              </a:pathLst>
            </a:custGeom>
            <a:blipFill>
              <a:blip r:embed="rId16"/>
              <a:stretch>
                <a:fillRect l="0" t="0" r="0" b="0"/>
              </a:stretch>
            </a:blipFill>
          </p:spPr>
        </p:sp>
        <p:sp>
          <p:nvSpPr>
            <p:cNvPr name="TextBox 29" id="29"/>
            <p:cNvSpPr txBox="true"/>
            <p:nvPr/>
          </p:nvSpPr>
          <p:spPr>
            <a:xfrm rot="0">
              <a:off x="127941" y="1838112"/>
              <a:ext cx="1401824" cy="314510"/>
            </a:xfrm>
            <a:prstGeom prst="rect">
              <a:avLst/>
            </a:prstGeom>
          </p:spPr>
          <p:txBody>
            <a:bodyPr anchor="t" rtlCol="false" tIns="0" lIns="0" bIns="0" rIns="0">
              <a:spAutoFit/>
            </a:bodyPr>
            <a:lstStyle/>
            <a:p>
              <a:pPr algn="ctr">
                <a:lnSpc>
                  <a:spcPts val="1691"/>
                </a:lnSpc>
                <a:spcBef>
                  <a:spcPct val="0"/>
                </a:spcBef>
              </a:pPr>
              <a:r>
                <a:rPr lang="en-US" sz="1691">
                  <a:solidFill>
                    <a:srgbClr val="1D213F"/>
                  </a:solidFill>
                  <a:latin typeface="Public Sans"/>
                </a:rPr>
                <a:t>PARTNER</a:t>
              </a:r>
            </a:p>
          </p:txBody>
        </p:sp>
        <p:sp>
          <p:nvSpPr>
            <p:cNvPr name="Freeform 30" id="30"/>
            <p:cNvSpPr/>
            <p:nvPr/>
          </p:nvSpPr>
          <p:spPr>
            <a:xfrm flipH="false" flipV="false" rot="0">
              <a:off x="1657707" y="1357418"/>
              <a:ext cx="968646" cy="990942"/>
            </a:xfrm>
            <a:custGeom>
              <a:avLst/>
              <a:gdLst/>
              <a:ahLst/>
              <a:cxnLst/>
              <a:rect r="r" b="b" t="t" l="l"/>
              <a:pathLst>
                <a:path h="990942" w="968646">
                  <a:moveTo>
                    <a:pt x="0" y="0"/>
                  </a:moveTo>
                  <a:lnTo>
                    <a:pt x="968646" y="0"/>
                  </a:lnTo>
                  <a:lnTo>
                    <a:pt x="968646" y="990942"/>
                  </a:lnTo>
                  <a:lnTo>
                    <a:pt x="0" y="99094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31" id="31"/>
            <p:cNvSpPr txBox="true"/>
            <p:nvPr/>
          </p:nvSpPr>
          <p:spPr>
            <a:xfrm rot="0">
              <a:off x="2463252" y="3357562"/>
              <a:ext cx="1958771" cy="314510"/>
            </a:xfrm>
            <a:prstGeom prst="rect">
              <a:avLst/>
            </a:prstGeom>
          </p:spPr>
          <p:txBody>
            <a:bodyPr anchor="t" rtlCol="false" tIns="0" lIns="0" bIns="0" rIns="0">
              <a:spAutoFit/>
            </a:bodyPr>
            <a:lstStyle/>
            <a:p>
              <a:pPr algn="ctr">
                <a:lnSpc>
                  <a:spcPts val="1691"/>
                </a:lnSpc>
                <a:spcBef>
                  <a:spcPct val="0"/>
                </a:spcBef>
              </a:pPr>
              <a:r>
                <a:rPr lang="en-US" sz="1691">
                  <a:solidFill>
                    <a:srgbClr val="1D213F"/>
                  </a:solidFill>
                  <a:latin typeface="Public Sans"/>
                </a:rPr>
                <a:t>PRODUCT</a:t>
              </a:r>
            </a:p>
          </p:txBody>
        </p:sp>
        <p:sp>
          <p:nvSpPr>
            <p:cNvPr name="Freeform 32" id="32"/>
            <p:cNvSpPr/>
            <p:nvPr/>
          </p:nvSpPr>
          <p:spPr>
            <a:xfrm flipH="false" flipV="false" rot="0">
              <a:off x="2142030" y="1657707"/>
              <a:ext cx="2601214" cy="1671280"/>
            </a:xfrm>
            <a:custGeom>
              <a:avLst/>
              <a:gdLst/>
              <a:ahLst/>
              <a:cxnLst/>
              <a:rect r="r" b="b" t="t" l="l"/>
              <a:pathLst>
                <a:path h="1671280" w="2601214">
                  <a:moveTo>
                    <a:pt x="0" y="0"/>
                  </a:moveTo>
                  <a:lnTo>
                    <a:pt x="2601214" y="0"/>
                  </a:lnTo>
                  <a:lnTo>
                    <a:pt x="2601214" y="1671280"/>
                  </a:lnTo>
                  <a:lnTo>
                    <a:pt x="0" y="167128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sp>
        <p:nvSpPr>
          <p:cNvPr name="AutoShape 33" id="33"/>
          <p:cNvSpPr/>
          <p:nvPr/>
        </p:nvSpPr>
        <p:spPr>
          <a:xfrm flipH="true">
            <a:off x="16478322" y="3343485"/>
            <a:ext cx="361561" cy="3884641"/>
          </a:xfrm>
          <a:prstGeom prst="line">
            <a:avLst/>
          </a:prstGeom>
          <a:ln cap="flat" w="38100">
            <a:solidFill>
              <a:srgbClr val="000000"/>
            </a:solidFill>
            <a:prstDash val="solid"/>
            <a:headEnd type="none" len="sm" w="sm"/>
            <a:tailEnd type="arrow" len="sm" w="med"/>
          </a:ln>
        </p:spPr>
      </p:sp>
      <p:sp>
        <p:nvSpPr>
          <p:cNvPr name="AutoShape 34" id="34"/>
          <p:cNvSpPr/>
          <p:nvPr/>
        </p:nvSpPr>
        <p:spPr>
          <a:xfrm flipH="true" flipV="true">
            <a:off x="10855454" y="7228126"/>
            <a:ext cx="4143794" cy="0"/>
          </a:xfrm>
          <a:prstGeom prst="line">
            <a:avLst/>
          </a:prstGeom>
          <a:ln cap="flat" w="38100">
            <a:solidFill>
              <a:srgbClr val="000000"/>
            </a:solidFill>
            <a:prstDash val="solid"/>
            <a:headEnd type="none" len="sm" w="sm"/>
            <a:tailEnd type="arrow" len="sm" w="med"/>
          </a:ln>
        </p:spPr>
      </p:sp>
      <p:sp>
        <p:nvSpPr>
          <p:cNvPr name="AutoShape 35" id="35"/>
          <p:cNvSpPr/>
          <p:nvPr/>
        </p:nvSpPr>
        <p:spPr>
          <a:xfrm flipH="true">
            <a:off x="4586133" y="7228126"/>
            <a:ext cx="4557867" cy="0"/>
          </a:xfrm>
          <a:prstGeom prst="line">
            <a:avLst/>
          </a:prstGeom>
          <a:ln cap="flat" w="38100">
            <a:solidFill>
              <a:srgbClr val="000000"/>
            </a:solidFill>
            <a:prstDash val="solid"/>
            <a:headEnd type="none" len="sm" w="sm"/>
            <a:tailEnd type="arrow" len="sm" w="med"/>
          </a:ln>
        </p:spPr>
      </p:sp>
      <p:sp>
        <p:nvSpPr>
          <p:cNvPr name="TextBox 36" id="36"/>
          <p:cNvSpPr txBox="true"/>
          <p:nvPr/>
        </p:nvSpPr>
        <p:spPr>
          <a:xfrm rot="0">
            <a:off x="3474683" y="2435523"/>
            <a:ext cx="2841633" cy="763270"/>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rPr>
              <a:t>1.Fill new store partner information</a:t>
            </a:r>
          </a:p>
        </p:txBody>
      </p:sp>
      <p:sp>
        <p:nvSpPr>
          <p:cNvPr name="TextBox 37" id="37"/>
          <p:cNvSpPr txBox="true"/>
          <p:nvPr/>
        </p:nvSpPr>
        <p:spPr>
          <a:xfrm rot="0">
            <a:off x="9637360" y="2777804"/>
            <a:ext cx="3019544" cy="37274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rPr>
              <a:t>2.Create Store Partner</a:t>
            </a:r>
          </a:p>
        </p:txBody>
      </p:sp>
      <p:sp>
        <p:nvSpPr>
          <p:cNvPr name="TextBox 38" id="38"/>
          <p:cNvSpPr txBox="true"/>
          <p:nvPr/>
        </p:nvSpPr>
        <p:spPr>
          <a:xfrm rot="0">
            <a:off x="11385189" y="6320164"/>
            <a:ext cx="3084324" cy="763270"/>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rPr>
              <a:t>3.Fill new partner product information</a:t>
            </a:r>
          </a:p>
        </p:txBody>
      </p:sp>
      <p:sp>
        <p:nvSpPr>
          <p:cNvPr name="TextBox 39" id="39"/>
          <p:cNvSpPr txBox="true"/>
          <p:nvPr/>
        </p:nvSpPr>
        <p:spPr>
          <a:xfrm rot="0">
            <a:off x="5073724" y="6710689"/>
            <a:ext cx="3582686" cy="37274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rPr>
              <a:t>4.Create Partner Product</a:t>
            </a:r>
          </a:p>
        </p:txBody>
      </p:sp>
      <p:grpSp>
        <p:nvGrpSpPr>
          <p:cNvPr name="Group 40" id="40"/>
          <p:cNvGrpSpPr/>
          <p:nvPr/>
        </p:nvGrpSpPr>
        <p:grpSpPr>
          <a:xfrm rot="0">
            <a:off x="-1805958" y="0"/>
            <a:ext cx="13836076" cy="975640"/>
            <a:chOff x="0" y="0"/>
            <a:chExt cx="18448101" cy="1300853"/>
          </a:xfrm>
        </p:grpSpPr>
        <p:grpSp>
          <p:nvGrpSpPr>
            <p:cNvPr name="Group 41" id="41"/>
            <p:cNvGrpSpPr/>
            <p:nvPr/>
          </p:nvGrpSpPr>
          <p:grpSpPr>
            <a:xfrm rot="0">
              <a:off x="0" y="0"/>
              <a:ext cx="15056256" cy="1022117"/>
              <a:chOff x="0" y="0"/>
              <a:chExt cx="2974075" cy="201900"/>
            </a:xfrm>
          </p:grpSpPr>
          <p:sp>
            <p:nvSpPr>
              <p:cNvPr name="Freeform 42" id="42"/>
              <p:cNvSpPr/>
              <p:nvPr/>
            </p:nvSpPr>
            <p:spPr>
              <a:xfrm flipH="false" flipV="false" rot="0">
                <a:off x="0" y="0"/>
                <a:ext cx="2974075" cy="201900"/>
              </a:xfrm>
              <a:custGeom>
                <a:avLst/>
                <a:gdLst/>
                <a:ahLst/>
                <a:cxnLst/>
                <a:rect r="r" b="b" t="t" l="l"/>
                <a:pathLst>
                  <a:path h="201900" w="2974075">
                    <a:moveTo>
                      <a:pt x="2770875" y="0"/>
                    </a:moveTo>
                    <a:lnTo>
                      <a:pt x="0" y="0"/>
                    </a:lnTo>
                    <a:lnTo>
                      <a:pt x="203200" y="201900"/>
                    </a:lnTo>
                    <a:lnTo>
                      <a:pt x="2974075" y="201900"/>
                    </a:lnTo>
                    <a:lnTo>
                      <a:pt x="2770875" y="0"/>
                    </a:lnTo>
                    <a:close/>
                  </a:path>
                </a:pathLst>
              </a:custGeom>
              <a:solidFill>
                <a:srgbClr val="DBDBDB"/>
              </a:solidFill>
            </p:spPr>
          </p:sp>
          <p:sp>
            <p:nvSpPr>
              <p:cNvPr name="TextBox 43" id="43"/>
              <p:cNvSpPr txBox="true"/>
              <p:nvPr/>
            </p:nvSpPr>
            <p:spPr>
              <a:xfrm>
                <a:off x="101600" y="-38100"/>
                <a:ext cx="2770875" cy="240000"/>
              </a:xfrm>
              <a:prstGeom prst="rect">
                <a:avLst/>
              </a:prstGeom>
            </p:spPr>
            <p:txBody>
              <a:bodyPr anchor="ctr" rtlCol="false" tIns="50800" lIns="50800" bIns="50800" rIns="50800"/>
              <a:lstStyle/>
              <a:p>
                <a:pPr algn="ctr">
                  <a:lnSpc>
                    <a:spcPts val="2659"/>
                  </a:lnSpc>
                </a:pPr>
              </a:p>
            </p:txBody>
          </p:sp>
        </p:grpSp>
        <p:grpSp>
          <p:nvGrpSpPr>
            <p:cNvPr name="Group 44" id="44"/>
            <p:cNvGrpSpPr/>
            <p:nvPr/>
          </p:nvGrpSpPr>
          <p:grpSpPr>
            <a:xfrm rot="0">
              <a:off x="1287891" y="278736"/>
              <a:ext cx="17160210" cy="1022117"/>
              <a:chOff x="0" y="0"/>
              <a:chExt cx="3389671" cy="201900"/>
            </a:xfrm>
          </p:grpSpPr>
          <p:sp>
            <p:nvSpPr>
              <p:cNvPr name="Freeform 45" id="45"/>
              <p:cNvSpPr/>
              <p:nvPr/>
            </p:nvSpPr>
            <p:spPr>
              <a:xfrm flipH="false" flipV="false" rot="0">
                <a:off x="0" y="0"/>
                <a:ext cx="3389671" cy="201900"/>
              </a:xfrm>
              <a:custGeom>
                <a:avLst/>
                <a:gdLst/>
                <a:ahLst/>
                <a:cxnLst/>
                <a:rect r="r" b="b" t="t" l="l"/>
                <a:pathLst>
                  <a:path h="201900" w="3389671">
                    <a:moveTo>
                      <a:pt x="3186471" y="0"/>
                    </a:moveTo>
                    <a:lnTo>
                      <a:pt x="0" y="0"/>
                    </a:lnTo>
                    <a:lnTo>
                      <a:pt x="203200" y="201900"/>
                    </a:lnTo>
                    <a:lnTo>
                      <a:pt x="3389671" y="201900"/>
                    </a:lnTo>
                    <a:lnTo>
                      <a:pt x="3186471" y="0"/>
                    </a:lnTo>
                    <a:close/>
                  </a:path>
                </a:pathLst>
              </a:custGeom>
              <a:gradFill rotWithShape="true">
                <a:gsLst>
                  <a:gs pos="0">
                    <a:srgbClr val="EC407A">
                      <a:alpha val="100000"/>
                    </a:srgbClr>
                  </a:gs>
                  <a:gs pos="50000">
                    <a:srgbClr val="EC407A">
                      <a:alpha val="100000"/>
                    </a:srgbClr>
                  </a:gs>
                  <a:gs pos="100000">
                    <a:srgbClr val="FCE4EC">
                      <a:alpha val="100000"/>
                    </a:srgbClr>
                  </a:gs>
                </a:gsLst>
                <a:lin ang="0"/>
              </a:gradFill>
            </p:spPr>
          </p:sp>
          <p:sp>
            <p:nvSpPr>
              <p:cNvPr name="TextBox 46" id="46"/>
              <p:cNvSpPr txBox="true"/>
              <p:nvPr/>
            </p:nvSpPr>
            <p:spPr>
              <a:xfrm>
                <a:off x="101600" y="-57150"/>
                <a:ext cx="3186471" cy="259050"/>
              </a:xfrm>
              <a:prstGeom prst="rect">
                <a:avLst/>
              </a:prstGeom>
            </p:spPr>
            <p:txBody>
              <a:bodyPr anchor="ctr" rtlCol="false" tIns="50800" lIns="50800" bIns="50800" rIns="50800"/>
              <a:lstStyle/>
              <a:p>
                <a:pPr algn="ctr">
                  <a:lnSpc>
                    <a:spcPts val="3919"/>
                  </a:lnSpc>
                </a:pPr>
                <a:r>
                  <a:rPr lang="en-US" sz="2799">
                    <a:solidFill>
                      <a:srgbClr val="FFFFFF"/>
                    </a:solidFill>
                    <a:latin typeface="Canva Sans Bold"/>
                  </a:rPr>
                  <a:t>Flow 1: Create Store Partner and Partner Product</a:t>
                </a:r>
              </a:p>
            </p:txBody>
          </p:sp>
        </p:gr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5467" y="-3792819"/>
            <a:ext cx="6189447" cy="6189447"/>
          </a:xfrm>
          <a:custGeom>
            <a:avLst/>
            <a:gdLst/>
            <a:ahLst/>
            <a:cxnLst/>
            <a:rect r="r" b="b" t="t" l="l"/>
            <a:pathLst>
              <a:path h="6189447" w="6189447">
                <a:moveTo>
                  <a:pt x="0" y="0"/>
                </a:moveTo>
                <a:lnTo>
                  <a:pt x="6189447" y="0"/>
                </a:lnTo>
                <a:lnTo>
                  <a:pt x="6189447" y="6189447"/>
                </a:lnTo>
                <a:lnTo>
                  <a:pt x="0" y="618944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393119"/>
            <a:ext cx="722783" cy="72278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E4EC"/>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grpSp>
        <p:nvGrpSpPr>
          <p:cNvPr name="Group 6" id="6"/>
          <p:cNvGrpSpPr/>
          <p:nvPr/>
        </p:nvGrpSpPr>
        <p:grpSpPr>
          <a:xfrm rot="0">
            <a:off x="-457926" y="395109"/>
            <a:ext cx="1267182" cy="126718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407A"/>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sp>
        <p:nvSpPr>
          <p:cNvPr name="TextBox 9" id="9"/>
          <p:cNvSpPr txBox="true"/>
          <p:nvPr/>
        </p:nvSpPr>
        <p:spPr>
          <a:xfrm rot="0">
            <a:off x="1028700" y="261759"/>
            <a:ext cx="9346304" cy="1047750"/>
          </a:xfrm>
          <a:prstGeom prst="rect">
            <a:avLst/>
          </a:prstGeom>
        </p:spPr>
        <p:txBody>
          <a:bodyPr anchor="t" rtlCol="false" tIns="0" lIns="0" bIns="0" rIns="0">
            <a:spAutoFit/>
          </a:bodyPr>
          <a:lstStyle/>
          <a:p>
            <a:pPr>
              <a:lnSpc>
                <a:spcPts val="8400"/>
              </a:lnSpc>
            </a:pPr>
            <a:r>
              <a:rPr lang="en-US" sz="6000">
                <a:solidFill>
                  <a:srgbClr val="433833"/>
                </a:solidFill>
                <a:latin typeface="Public Sans Bold"/>
              </a:rPr>
              <a:t>MAIN FLOWS</a:t>
            </a:r>
          </a:p>
        </p:txBody>
      </p:sp>
      <p:grpSp>
        <p:nvGrpSpPr>
          <p:cNvPr name="Group 10" id="10"/>
          <p:cNvGrpSpPr/>
          <p:nvPr/>
        </p:nvGrpSpPr>
        <p:grpSpPr>
          <a:xfrm rot="0">
            <a:off x="16331302" y="-1589630"/>
            <a:ext cx="7193551" cy="8625713"/>
            <a:chOff x="0" y="0"/>
            <a:chExt cx="9591401" cy="11500950"/>
          </a:xfrm>
        </p:grpSpPr>
        <p:sp>
          <p:nvSpPr>
            <p:cNvPr name="Freeform 11" id="11"/>
            <p:cNvSpPr/>
            <p:nvPr/>
          </p:nvSpPr>
          <p:spPr>
            <a:xfrm flipH="false" flipV="false" rot="190374">
              <a:off x="962865" y="2872414"/>
              <a:ext cx="8402442" cy="8402442"/>
            </a:xfrm>
            <a:custGeom>
              <a:avLst/>
              <a:gdLst/>
              <a:ahLst/>
              <a:cxnLst/>
              <a:rect r="r" b="b" t="t" l="l"/>
              <a:pathLst>
                <a:path h="8402442" w="8402442">
                  <a:moveTo>
                    <a:pt x="0" y="0"/>
                  </a:moveTo>
                  <a:lnTo>
                    <a:pt x="8402441" y="0"/>
                  </a:lnTo>
                  <a:lnTo>
                    <a:pt x="8402441" y="8402441"/>
                  </a:lnTo>
                  <a:lnTo>
                    <a:pt x="0" y="8402441"/>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0" y="0"/>
              <a:ext cx="8408848" cy="8408848"/>
            </a:xfrm>
            <a:custGeom>
              <a:avLst/>
              <a:gdLst/>
              <a:ahLst/>
              <a:cxnLst/>
              <a:rect r="r" b="b" t="t" l="l"/>
              <a:pathLst>
                <a:path h="8408848" w="8408848">
                  <a:moveTo>
                    <a:pt x="0" y="0"/>
                  </a:moveTo>
                  <a:lnTo>
                    <a:pt x="8408848" y="0"/>
                  </a:lnTo>
                  <a:lnTo>
                    <a:pt x="8408848" y="8408848"/>
                  </a:lnTo>
                  <a:lnTo>
                    <a:pt x="0" y="84088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3" id="13"/>
          <p:cNvGrpSpPr/>
          <p:nvPr/>
        </p:nvGrpSpPr>
        <p:grpSpPr>
          <a:xfrm rot="0">
            <a:off x="17259300" y="9103036"/>
            <a:ext cx="777834" cy="914961"/>
            <a:chOff x="0" y="0"/>
            <a:chExt cx="698500" cy="821640"/>
          </a:xfrm>
        </p:grpSpPr>
        <p:sp>
          <p:nvSpPr>
            <p:cNvPr name="Freeform 14" id="14"/>
            <p:cNvSpPr/>
            <p:nvPr/>
          </p:nvSpPr>
          <p:spPr>
            <a:xfrm flipH="false" flipV="false" rot="0">
              <a:off x="0" y="0"/>
              <a:ext cx="698500" cy="821640"/>
            </a:xfrm>
            <a:custGeom>
              <a:avLst/>
              <a:gdLst/>
              <a:ahLst/>
              <a:cxnLst/>
              <a:rect r="r" b="b" t="t" l="l"/>
              <a:pathLst>
                <a:path h="821640" w="698500">
                  <a:moveTo>
                    <a:pt x="349250" y="0"/>
                  </a:moveTo>
                  <a:lnTo>
                    <a:pt x="698500" y="203200"/>
                  </a:lnTo>
                  <a:lnTo>
                    <a:pt x="698500" y="618440"/>
                  </a:lnTo>
                  <a:lnTo>
                    <a:pt x="349250" y="821640"/>
                  </a:lnTo>
                  <a:lnTo>
                    <a:pt x="0" y="618440"/>
                  </a:lnTo>
                  <a:lnTo>
                    <a:pt x="0" y="203200"/>
                  </a:lnTo>
                  <a:lnTo>
                    <a:pt x="349250" y="0"/>
                  </a:lnTo>
                  <a:close/>
                </a:path>
              </a:pathLst>
            </a:custGeom>
            <a:solidFill>
              <a:srgbClr val="FCE4EC"/>
            </a:solidFill>
            <a:ln w="19050" cap="sq">
              <a:solidFill>
                <a:srgbClr val="EC407A"/>
              </a:solidFill>
              <a:prstDash val="solid"/>
              <a:miter/>
            </a:ln>
          </p:spPr>
        </p:sp>
        <p:sp>
          <p:nvSpPr>
            <p:cNvPr name="TextBox 15" id="15"/>
            <p:cNvSpPr txBox="true"/>
            <p:nvPr/>
          </p:nvSpPr>
          <p:spPr>
            <a:xfrm>
              <a:off x="0" y="82550"/>
              <a:ext cx="698500" cy="599390"/>
            </a:xfrm>
            <a:prstGeom prst="rect">
              <a:avLst/>
            </a:prstGeom>
          </p:spPr>
          <p:txBody>
            <a:bodyPr anchor="ctr" rtlCol="false" tIns="50800" lIns="50800" bIns="50800" rIns="50800"/>
            <a:lstStyle/>
            <a:p>
              <a:pPr algn="ctr">
                <a:lnSpc>
                  <a:spcPts val="3500"/>
                </a:lnSpc>
              </a:pPr>
              <a:r>
                <a:rPr lang="en-US" sz="2500">
                  <a:solidFill>
                    <a:srgbClr val="EC407A"/>
                  </a:solidFill>
                  <a:latin typeface="Canva Sans Bold"/>
                </a:rPr>
                <a:t>15</a:t>
              </a:r>
            </a:p>
          </p:txBody>
        </p:sp>
      </p:grpSp>
      <p:grpSp>
        <p:nvGrpSpPr>
          <p:cNvPr name="Group 16" id="16"/>
          <p:cNvGrpSpPr/>
          <p:nvPr/>
        </p:nvGrpSpPr>
        <p:grpSpPr>
          <a:xfrm rot="0">
            <a:off x="1028700" y="2033202"/>
            <a:ext cx="1380048" cy="138004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DBDB"/>
            </a:solidFill>
            <a:ln cap="sq">
              <a:noFill/>
              <a:prstDash val="dash"/>
              <a:miter/>
            </a:ln>
          </p:spPr>
        </p:sp>
        <p:sp>
          <p:nvSpPr>
            <p:cNvPr name="TextBox 18" id="18"/>
            <p:cNvSpPr txBox="true"/>
            <p:nvPr/>
          </p:nvSpPr>
          <p:spPr>
            <a:xfrm>
              <a:off x="76200" y="0"/>
              <a:ext cx="660400" cy="736600"/>
            </a:xfrm>
            <a:prstGeom prst="rect">
              <a:avLst/>
            </a:prstGeom>
          </p:spPr>
          <p:txBody>
            <a:bodyPr anchor="ctr" rtlCol="false" tIns="50800" lIns="50800" bIns="50800" rIns="50800"/>
            <a:lstStyle/>
            <a:p>
              <a:pPr algn="ctr">
                <a:lnSpc>
                  <a:spcPts val="6299"/>
                </a:lnSpc>
              </a:pPr>
              <a:r>
                <a:rPr lang="en-US" sz="4499">
                  <a:solidFill>
                    <a:srgbClr val="321211"/>
                  </a:solidFill>
                  <a:latin typeface="Canva Sans Bold"/>
                </a:rPr>
                <a:t>1</a:t>
              </a:r>
            </a:p>
          </p:txBody>
        </p:sp>
      </p:grpSp>
      <p:sp>
        <p:nvSpPr>
          <p:cNvPr name="TextBox 19" id="19"/>
          <p:cNvSpPr txBox="true"/>
          <p:nvPr/>
        </p:nvSpPr>
        <p:spPr>
          <a:xfrm rot="0">
            <a:off x="2644114" y="2310903"/>
            <a:ext cx="11763756" cy="771525"/>
          </a:xfrm>
          <a:prstGeom prst="rect">
            <a:avLst/>
          </a:prstGeom>
        </p:spPr>
        <p:txBody>
          <a:bodyPr anchor="t" rtlCol="false" tIns="0" lIns="0" bIns="0" rIns="0">
            <a:spAutoFit/>
          </a:bodyPr>
          <a:lstStyle/>
          <a:p>
            <a:pPr algn="ctr">
              <a:lnSpc>
                <a:spcPts val="6300"/>
              </a:lnSpc>
            </a:pPr>
            <a:r>
              <a:rPr lang="en-US" sz="4500">
                <a:solidFill>
                  <a:srgbClr val="000000"/>
                </a:solidFill>
                <a:latin typeface="Canva Sans Bold"/>
              </a:rPr>
              <a:t>Create Store partner and Partner Product</a:t>
            </a:r>
          </a:p>
        </p:txBody>
      </p:sp>
      <p:grpSp>
        <p:nvGrpSpPr>
          <p:cNvPr name="Group 20" id="20"/>
          <p:cNvGrpSpPr/>
          <p:nvPr/>
        </p:nvGrpSpPr>
        <p:grpSpPr>
          <a:xfrm rot="0">
            <a:off x="1028700" y="4878095"/>
            <a:ext cx="1380048" cy="138004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E4EC"/>
            </a:solidFill>
            <a:ln cap="sq">
              <a:noFill/>
              <a:prstDash val="dash"/>
              <a:miter/>
            </a:ln>
          </p:spPr>
        </p:sp>
        <p:sp>
          <p:nvSpPr>
            <p:cNvPr name="TextBox 22" id="22"/>
            <p:cNvSpPr txBox="true"/>
            <p:nvPr/>
          </p:nvSpPr>
          <p:spPr>
            <a:xfrm>
              <a:off x="76200" y="0"/>
              <a:ext cx="660400" cy="736600"/>
            </a:xfrm>
            <a:prstGeom prst="rect">
              <a:avLst/>
            </a:prstGeom>
          </p:spPr>
          <p:txBody>
            <a:bodyPr anchor="ctr" rtlCol="false" tIns="50800" lIns="50800" bIns="50800" rIns="50800"/>
            <a:lstStyle/>
            <a:p>
              <a:pPr algn="ctr">
                <a:lnSpc>
                  <a:spcPts val="6299"/>
                </a:lnSpc>
              </a:pPr>
              <a:r>
                <a:rPr lang="en-US" sz="4499">
                  <a:solidFill>
                    <a:srgbClr val="EC407A"/>
                  </a:solidFill>
                  <a:latin typeface="Canva Sans Bold"/>
                </a:rPr>
                <a:t>2</a:t>
              </a:r>
            </a:p>
          </p:txBody>
        </p:sp>
      </p:grpSp>
      <p:sp>
        <p:nvSpPr>
          <p:cNvPr name="TextBox 23" id="23"/>
          <p:cNvSpPr txBox="true"/>
          <p:nvPr/>
        </p:nvSpPr>
        <p:spPr>
          <a:xfrm rot="0">
            <a:off x="2806398" y="5157010"/>
            <a:ext cx="14280595" cy="771525"/>
          </a:xfrm>
          <a:prstGeom prst="rect">
            <a:avLst/>
          </a:prstGeom>
        </p:spPr>
        <p:txBody>
          <a:bodyPr anchor="t" rtlCol="false" tIns="0" lIns="0" bIns="0" rIns="0">
            <a:spAutoFit/>
          </a:bodyPr>
          <a:lstStyle/>
          <a:p>
            <a:pPr algn="ctr">
              <a:lnSpc>
                <a:spcPts val="6300"/>
              </a:lnSpc>
            </a:pPr>
            <a:r>
              <a:rPr lang="en-US" sz="4500">
                <a:solidFill>
                  <a:srgbClr val="EC407A"/>
                </a:solidFill>
                <a:latin typeface="Canva Sans Bold"/>
              </a:rPr>
              <a:t>Getting, Parsing, and Confirm Orders from Partners</a:t>
            </a:r>
          </a:p>
        </p:txBody>
      </p:sp>
      <p:grpSp>
        <p:nvGrpSpPr>
          <p:cNvPr name="Group 24" id="24"/>
          <p:cNvGrpSpPr/>
          <p:nvPr/>
        </p:nvGrpSpPr>
        <p:grpSpPr>
          <a:xfrm rot="0">
            <a:off x="1028700" y="7722988"/>
            <a:ext cx="1380048" cy="1380048"/>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DBDB"/>
            </a:solidFill>
            <a:ln cap="sq">
              <a:noFill/>
              <a:prstDash val="dash"/>
              <a:miter/>
            </a:ln>
          </p:spPr>
        </p:sp>
        <p:sp>
          <p:nvSpPr>
            <p:cNvPr name="TextBox 26" id="26"/>
            <p:cNvSpPr txBox="true"/>
            <p:nvPr/>
          </p:nvSpPr>
          <p:spPr>
            <a:xfrm>
              <a:off x="76200" y="0"/>
              <a:ext cx="660400" cy="736600"/>
            </a:xfrm>
            <a:prstGeom prst="rect">
              <a:avLst/>
            </a:prstGeom>
          </p:spPr>
          <p:txBody>
            <a:bodyPr anchor="ctr" rtlCol="false" tIns="50800" lIns="50800" bIns="50800" rIns="50800"/>
            <a:lstStyle/>
            <a:p>
              <a:pPr algn="ctr">
                <a:lnSpc>
                  <a:spcPts val="6299"/>
                </a:lnSpc>
              </a:pPr>
              <a:r>
                <a:rPr lang="en-US" sz="4499">
                  <a:solidFill>
                    <a:srgbClr val="321211"/>
                  </a:solidFill>
                  <a:latin typeface="Canva Sans Bold"/>
                </a:rPr>
                <a:t>3</a:t>
              </a:r>
            </a:p>
          </p:txBody>
        </p:sp>
      </p:grpSp>
      <p:sp>
        <p:nvSpPr>
          <p:cNvPr name="TextBox 27" id="27"/>
          <p:cNvSpPr txBox="true"/>
          <p:nvPr/>
        </p:nvSpPr>
        <p:spPr>
          <a:xfrm rot="0">
            <a:off x="2806398" y="8001903"/>
            <a:ext cx="14202132" cy="771525"/>
          </a:xfrm>
          <a:prstGeom prst="rect">
            <a:avLst/>
          </a:prstGeom>
        </p:spPr>
        <p:txBody>
          <a:bodyPr anchor="t" rtlCol="false" tIns="0" lIns="0" bIns="0" rIns="0">
            <a:spAutoFit/>
          </a:bodyPr>
          <a:lstStyle/>
          <a:p>
            <a:pPr algn="ctr">
              <a:lnSpc>
                <a:spcPts val="6300"/>
              </a:lnSpc>
            </a:pPr>
            <a:r>
              <a:rPr lang="en-US" sz="4500">
                <a:solidFill>
                  <a:srgbClr val="321211"/>
                </a:solidFill>
                <a:latin typeface="Canva Sans Bold"/>
              </a:rPr>
              <a:t>Transferring and Withdrawing Money from a Wallet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5467" y="-3792819"/>
            <a:ext cx="6189447" cy="6189447"/>
          </a:xfrm>
          <a:custGeom>
            <a:avLst/>
            <a:gdLst/>
            <a:ahLst/>
            <a:cxnLst/>
            <a:rect r="r" b="b" t="t" l="l"/>
            <a:pathLst>
              <a:path h="6189447" w="6189447">
                <a:moveTo>
                  <a:pt x="0" y="0"/>
                </a:moveTo>
                <a:lnTo>
                  <a:pt x="6189447" y="0"/>
                </a:lnTo>
                <a:lnTo>
                  <a:pt x="6189447" y="6189447"/>
                </a:lnTo>
                <a:lnTo>
                  <a:pt x="0" y="618944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90374">
            <a:off x="17264255" y="1831862"/>
            <a:ext cx="6301831" cy="6301831"/>
          </a:xfrm>
          <a:custGeom>
            <a:avLst/>
            <a:gdLst/>
            <a:ahLst/>
            <a:cxnLst/>
            <a:rect r="r" b="b" t="t" l="l"/>
            <a:pathLst>
              <a:path h="6301831" w="6301831">
                <a:moveTo>
                  <a:pt x="0" y="0"/>
                </a:moveTo>
                <a:lnTo>
                  <a:pt x="6301831" y="0"/>
                </a:lnTo>
                <a:lnTo>
                  <a:pt x="6301831" y="6301832"/>
                </a:lnTo>
                <a:lnTo>
                  <a:pt x="0" y="630183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7259300" y="9103036"/>
            <a:ext cx="777834" cy="914961"/>
            <a:chOff x="0" y="0"/>
            <a:chExt cx="698500" cy="821640"/>
          </a:xfrm>
        </p:grpSpPr>
        <p:sp>
          <p:nvSpPr>
            <p:cNvPr name="Freeform 5" id="5"/>
            <p:cNvSpPr/>
            <p:nvPr/>
          </p:nvSpPr>
          <p:spPr>
            <a:xfrm flipH="false" flipV="false" rot="0">
              <a:off x="0" y="0"/>
              <a:ext cx="698500" cy="821640"/>
            </a:xfrm>
            <a:custGeom>
              <a:avLst/>
              <a:gdLst/>
              <a:ahLst/>
              <a:cxnLst/>
              <a:rect r="r" b="b" t="t" l="l"/>
              <a:pathLst>
                <a:path h="821640" w="698500">
                  <a:moveTo>
                    <a:pt x="349250" y="0"/>
                  </a:moveTo>
                  <a:lnTo>
                    <a:pt x="698500" y="203200"/>
                  </a:lnTo>
                  <a:lnTo>
                    <a:pt x="698500" y="618440"/>
                  </a:lnTo>
                  <a:lnTo>
                    <a:pt x="349250" y="821640"/>
                  </a:lnTo>
                  <a:lnTo>
                    <a:pt x="0" y="618440"/>
                  </a:lnTo>
                  <a:lnTo>
                    <a:pt x="0" y="203200"/>
                  </a:lnTo>
                  <a:lnTo>
                    <a:pt x="349250" y="0"/>
                  </a:lnTo>
                  <a:close/>
                </a:path>
              </a:pathLst>
            </a:custGeom>
            <a:solidFill>
              <a:srgbClr val="FCE4EC"/>
            </a:solidFill>
            <a:ln w="19050" cap="sq">
              <a:solidFill>
                <a:srgbClr val="EC407A"/>
              </a:solidFill>
              <a:prstDash val="solid"/>
              <a:miter/>
            </a:ln>
          </p:spPr>
        </p:sp>
        <p:sp>
          <p:nvSpPr>
            <p:cNvPr name="TextBox 6" id="6"/>
            <p:cNvSpPr txBox="true"/>
            <p:nvPr/>
          </p:nvSpPr>
          <p:spPr>
            <a:xfrm>
              <a:off x="0" y="82550"/>
              <a:ext cx="698500" cy="599390"/>
            </a:xfrm>
            <a:prstGeom prst="rect">
              <a:avLst/>
            </a:prstGeom>
          </p:spPr>
          <p:txBody>
            <a:bodyPr anchor="ctr" rtlCol="false" tIns="50800" lIns="50800" bIns="50800" rIns="50800"/>
            <a:lstStyle/>
            <a:p>
              <a:pPr algn="ctr">
                <a:lnSpc>
                  <a:spcPts val="3500"/>
                </a:lnSpc>
              </a:pPr>
              <a:r>
                <a:rPr lang="en-US" sz="2500">
                  <a:solidFill>
                    <a:srgbClr val="EC407A"/>
                  </a:solidFill>
                  <a:latin typeface="Canva Sans Bold"/>
                </a:rPr>
                <a:t>16</a:t>
              </a:r>
            </a:p>
          </p:txBody>
        </p:sp>
      </p:grpSp>
      <p:grpSp>
        <p:nvGrpSpPr>
          <p:cNvPr name="Group 7" id="7"/>
          <p:cNvGrpSpPr/>
          <p:nvPr/>
        </p:nvGrpSpPr>
        <p:grpSpPr>
          <a:xfrm rot="0">
            <a:off x="724520" y="2171637"/>
            <a:ext cx="2428286" cy="2279112"/>
            <a:chOff x="0" y="0"/>
            <a:chExt cx="3237715" cy="3038816"/>
          </a:xfrm>
        </p:grpSpPr>
        <p:sp>
          <p:nvSpPr>
            <p:cNvPr name="Freeform 8" id="8"/>
            <p:cNvSpPr/>
            <p:nvPr/>
          </p:nvSpPr>
          <p:spPr>
            <a:xfrm flipH="false" flipV="false" rot="0">
              <a:off x="413957" y="0"/>
              <a:ext cx="2409801" cy="2409801"/>
            </a:xfrm>
            <a:custGeom>
              <a:avLst/>
              <a:gdLst/>
              <a:ahLst/>
              <a:cxnLst/>
              <a:rect r="r" b="b" t="t" l="l"/>
              <a:pathLst>
                <a:path h="2409801" w="2409801">
                  <a:moveTo>
                    <a:pt x="0" y="0"/>
                  </a:moveTo>
                  <a:lnTo>
                    <a:pt x="2409801" y="0"/>
                  </a:lnTo>
                  <a:lnTo>
                    <a:pt x="2409801" y="2409801"/>
                  </a:lnTo>
                  <a:lnTo>
                    <a:pt x="0" y="24098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0" y="2598761"/>
              <a:ext cx="3237715" cy="440055"/>
            </a:xfrm>
            <a:prstGeom prst="rect">
              <a:avLst/>
            </a:prstGeom>
          </p:spPr>
          <p:txBody>
            <a:bodyPr anchor="t" rtlCol="false" tIns="0" lIns="0" bIns="0" rIns="0">
              <a:spAutoFit/>
            </a:bodyPr>
            <a:lstStyle/>
            <a:p>
              <a:pPr algn="ctr">
                <a:lnSpc>
                  <a:spcPts val="2400"/>
                </a:lnSpc>
                <a:spcBef>
                  <a:spcPct val="0"/>
                </a:spcBef>
              </a:pPr>
              <a:r>
                <a:rPr lang="en-US" sz="2400">
                  <a:solidFill>
                    <a:srgbClr val="1D213F"/>
                  </a:solidFill>
                  <a:latin typeface="Canva Sans"/>
                </a:rPr>
                <a:t>MBKC BOT</a:t>
              </a:r>
            </a:p>
          </p:txBody>
        </p:sp>
      </p:grpSp>
      <p:grpSp>
        <p:nvGrpSpPr>
          <p:cNvPr name="Group 10" id="10"/>
          <p:cNvGrpSpPr/>
          <p:nvPr/>
        </p:nvGrpSpPr>
        <p:grpSpPr>
          <a:xfrm rot="0">
            <a:off x="-1805958" y="0"/>
            <a:ext cx="13836076" cy="975640"/>
            <a:chOff x="0" y="0"/>
            <a:chExt cx="18448101" cy="1300853"/>
          </a:xfrm>
        </p:grpSpPr>
        <p:grpSp>
          <p:nvGrpSpPr>
            <p:cNvPr name="Group 11" id="11"/>
            <p:cNvGrpSpPr/>
            <p:nvPr/>
          </p:nvGrpSpPr>
          <p:grpSpPr>
            <a:xfrm rot="0">
              <a:off x="0" y="0"/>
              <a:ext cx="15056256" cy="1022117"/>
              <a:chOff x="0" y="0"/>
              <a:chExt cx="2974075" cy="201900"/>
            </a:xfrm>
          </p:grpSpPr>
          <p:sp>
            <p:nvSpPr>
              <p:cNvPr name="Freeform 12" id="12"/>
              <p:cNvSpPr/>
              <p:nvPr/>
            </p:nvSpPr>
            <p:spPr>
              <a:xfrm flipH="false" flipV="false" rot="0">
                <a:off x="0" y="0"/>
                <a:ext cx="2974075" cy="201900"/>
              </a:xfrm>
              <a:custGeom>
                <a:avLst/>
                <a:gdLst/>
                <a:ahLst/>
                <a:cxnLst/>
                <a:rect r="r" b="b" t="t" l="l"/>
                <a:pathLst>
                  <a:path h="201900" w="2974075">
                    <a:moveTo>
                      <a:pt x="2770875" y="0"/>
                    </a:moveTo>
                    <a:lnTo>
                      <a:pt x="0" y="0"/>
                    </a:lnTo>
                    <a:lnTo>
                      <a:pt x="203200" y="201900"/>
                    </a:lnTo>
                    <a:lnTo>
                      <a:pt x="2974075" y="201900"/>
                    </a:lnTo>
                    <a:lnTo>
                      <a:pt x="2770875" y="0"/>
                    </a:lnTo>
                    <a:close/>
                  </a:path>
                </a:pathLst>
              </a:custGeom>
              <a:solidFill>
                <a:srgbClr val="DBDBDB"/>
              </a:solidFill>
            </p:spPr>
          </p:sp>
          <p:sp>
            <p:nvSpPr>
              <p:cNvPr name="TextBox 13" id="13"/>
              <p:cNvSpPr txBox="true"/>
              <p:nvPr/>
            </p:nvSpPr>
            <p:spPr>
              <a:xfrm>
                <a:off x="101600" y="-38100"/>
                <a:ext cx="2770875" cy="2400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287891" y="278736"/>
              <a:ext cx="17160210" cy="1022117"/>
              <a:chOff x="0" y="0"/>
              <a:chExt cx="3389671" cy="201900"/>
            </a:xfrm>
          </p:grpSpPr>
          <p:sp>
            <p:nvSpPr>
              <p:cNvPr name="Freeform 15" id="15"/>
              <p:cNvSpPr/>
              <p:nvPr/>
            </p:nvSpPr>
            <p:spPr>
              <a:xfrm flipH="false" flipV="false" rot="0">
                <a:off x="0" y="0"/>
                <a:ext cx="3389671" cy="201900"/>
              </a:xfrm>
              <a:custGeom>
                <a:avLst/>
                <a:gdLst/>
                <a:ahLst/>
                <a:cxnLst/>
                <a:rect r="r" b="b" t="t" l="l"/>
                <a:pathLst>
                  <a:path h="201900" w="3389671">
                    <a:moveTo>
                      <a:pt x="3186471" y="0"/>
                    </a:moveTo>
                    <a:lnTo>
                      <a:pt x="0" y="0"/>
                    </a:lnTo>
                    <a:lnTo>
                      <a:pt x="203200" y="201900"/>
                    </a:lnTo>
                    <a:lnTo>
                      <a:pt x="3389671" y="201900"/>
                    </a:lnTo>
                    <a:lnTo>
                      <a:pt x="3186471" y="0"/>
                    </a:lnTo>
                    <a:close/>
                  </a:path>
                </a:pathLst>
              </a:custGeom>
              <a:gradFill rotWithShape="true">
                <a:gsLst>
                  <a:gs pos="0">
                    <a:srgbClr val="EC407A">
                      <a:alpha val="100000"/>
                    </a:srgbClr>
                  </a:gs>
                  <a:gs pos="50000">
                    <a:srgbClr val="EC407A">
                      <a:alpha val="100000"/>
                    </a:srgbClr>
                  </a:gs>
                  <a:gs pos="100000">
                    <a:srgbClr val="FCE4EC">
                      <a:alpha val="100000"/>
                    </a:srgbClr>
                  </a:gs>
                </a:gsLst>
                <a:lin ang="0"/>
              </a:gradFill>
            </p:spPr>
          </p:sp>
          <p:sp>
            <p:nvSpPr>
              <p:cNvPr name="TextBox 16" id="16"/>
              <p:cNvSpPr txBox="true"/>
              <p:nvPr/>
            </p:nvSpPr>
            <p:spPr>
              <a:xfrm>
                <a:off x="101600" y="-57150"/>
                <a:ext cx="3186471" cy="259050"/>
              </a:xfrm>
              <a:prstGeom prst="rect">
                <a:avLst/>
              </a:prstGeom>
            </p:spPr>
            <p:txBody>
              <a:bodyPr anchor="ctr" rtlCol="false" tIns="50800" lIns="50800" bIns="50800" rIns="50800"/>
              <a:lstStyle/>
              <a:p>
                <a:pPr algn="ctr">
                  <a:lnSpc>
                    <a:spcPts val="3919"/>
                  </a:lnSpc>
                </a:pPr>
                <a:r>
                  <a:rPr lang="en-US" sz="2799">
                    <a:solidFill>
                      <a:srgbClr val="FFFFFF"/>
                    </a:solidFill>
                    <a:latin typeface="Canva Sans Bold"/>
                  </a:rPr>
                  <a:t>Flow 2: Getting, Parsing, and Confirm Orders from Partners</a:t>
                </a:r>
              </a:p>
            </p:txBody>
          </p:sp>
        </p:grpSp>
      </p:grpSp>
      <p:sp>
        <p:nvSpPr>
          <p:cNvPr name="Freeform 17" id="17"/>
          <p:cNvSpPr/>
          <p:nvPr/>
        </p:nvSpPr>
        <p:spPr>
          <a:xfrm flipH="false" flipV="false" rot="0">
            <a:off x="16618261" y="1028700"/>
            <a:ext cx="4650952" cy="4650952"/>
          </a:xfrm>
          <a:custGeom>
            <a:avLst/>
            <a:gdLst/>
            <a:ahLst/>
            <a:cxnLst/>
            <a:rect r="r" b="b" t="t" l="l"/>
            <a:pathLst>
              <a:path h="4650952" w="4650952">
                <a:moveTo>
                  <a:pt x="0" y="0"/>
                </a:moveTo>
                <a:lnTo>
                  <a:pt x="4650951" y="0"/>
                </a:lnTo>
                <a:lnTo>
                  <a:pt x="4650951" y="4650952"/>
                </a:lnTo>
                <a:lnTo>
                  <a:pt x="0" y="46509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834679" y="6813980"/>
            <a:ext cx="1992712" cy="1636515"/>
          </a:xfrm>
          <a:custGeom>
            <a:avLst/>
            <a:gdLst/>
            <a:ahLst/>
            <a:cxnLst/>
            <a:rect r="r" b="b" t="t" l="l"/>
            <a:pathLst>
              <a:path h="1636515" w="1992712">
                <a:moveTo>
                  <a:pt x="0" y="0"/>
                </a:moveTo>
                <a:lnTo>
                  <a:pt x="1992712" y="0"/>
                </a:lnTo>
                <a:lnTo>
                  <a:pt x="1992712" y="1636514"/>
                </a:lnTo>
                <a:lnTo>
                  <a:pt x="0" y="16365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9" id="19"/>
          <p:cNvGrpSpPr/>
          <p:nvPr/>
        </p:nvGrpSpPr>
        <p:grpSpPr>
          <a:xfrm rot="0">
            <a:off x="7059418" y="2217318"/>
            <a:ext cx="2764041" cy="2187750"/>
            <a:chOff x="0" y="0"/>
            <a:chExt cx="3685389" cy="2917001"/>
          </a:xfrm>
        </p:grpSpPr>
        <p:sp>
          <p:nvSpPr>
            <p:cNvPr name="Freeform 20" id="20"/>
            <p:cNvSpPr/>
            <p:nvPr/>
          </p:nvSpPr>
          <p:spPr>
            <a:xfrm flipH="false" flipV="false" rot="0">
              <a:off x="246176" y="0"/>
              <a:ext cx="3193037" cy="2215169"/>
            </a:xfrm>
            <a:custGeom>
              <a:avLst/>
              <a:gdLst/>
              <a:ahLst/>
              <a:cxnLst/>
              <a:rect r="r" b="b" t="t" l="l"/>
              <a:pathLst>
                <a:path h="2215169" w="3193037">
                  <a:moveTo>
                    <a:pt x="0" y="0"/>
                  </a:moveTo>
                  <a:lnTo>
                    <a:pt x="3193037" y="0"/>
                  </a:lnTo>
                  <a:lnTo>
                    <a:pt x="3193037" y="2215169"/>
                  </a:lnTo>
                  <a:lnTo>
                    <a:pt x="0" y="2215169"/>
                  </a:lnTo>
                  <a:lnTo>
                    <a:pt x="0" y="0"/>
                  </a:lnTo>
                  <a:close/>
                </a:path>
              </a:pathLst>
            </a:custGeom>
            <a:blipFill>
              <a:blip r:embed="rId12"/>
              <a:stretch>
                <a:fillRect l="0" t="0" r="0" b="0"/>
              </a:stretch>
            </a:blipFill>
          </p:spPr>
        </p:sp>
        <p:sp>
          <p:nvSpPr>
            <p:cNvPr name="TextBox 21" id="21"/>
            <p:cNvSpPr txBox="true"/>
            <p:nvPr/>
          </p:nvSpPr>
          <p:spPr>
            <a:xfrm rot="0">
              <a:off x="0" y="2490012"/>
              <a:ext cx="3685389" cy="426988"/>
            </a:xfrm>
            <a:prstGeom prst="rect">
              <a:avLst/>
            </a:prstGeom>
          </p:spPr>
          <p:txBody>
            <a:bodyPr anchor="t" rtlCol="false" tIns="0" lIns="0" bIns="0" rIns="0">
              <a:spAutoFit/>
            </a:bodyPr>
            <a:lstStyle/>
            <a:p>
              <a:pPr algn="ctr">
                <a:lnSpc>
                  <a:spcPts val="2397"/>
                </a:lnSpc>
                <a:spcBef>
                  <a:spcPct val="0"/>
                </a:spcBef>
              </a:pPr>
              <a:r>
                <a:rPr lang="en-US" sz="2397">
                  <a:solidFill>
                    <a:srgbClr val="1D213F"/>
                  </a:solidFill>
                  <a:latin typeface="Canva Sans"/>
                </a:rPr>
                <a:t>MBKC Private API</a:t>
              </a:r>
            </a:p>
          </p:txBody>
        </p:sp>
      </p:grpSp>
      <p:sp>
        <p:nvSpPr>
          <p:cNvPr name="AutoShape 22" id="22"/>
          <p:cNvSpPr/>
          <p:nvPr/>
        </p:nvSpPr>
        <p:spPr>
          <a:xfrm>
            <a:off x="3152806" y="3311193"/>
            <a:ext cx="3906612" cy="0"/>
          </a:xfrm>
          <a:prstGeom prst="line">
            <a:avLst/>
          </a:prstGeom>
          <a:ln cap="flat" w="38100">
            <a:solidFill>
              <a:srgbClr val="000000"/>
            </a:solidFill>
            <a:prstDash val="solid"/>
            <a:headEnd type="none" len="sm" w="sm"/>
            <a:tailEnd type="arrow" len="sm" w="med"/>
          </a:ln>
        </p:spPr>
      </p:sp>
      <p:sp>
        <p:nvSpPr>
          <p:cNvPr name="TextBox 23" id="23"/>
          <p:cNvSpPr txBox="true"/>
          <p:nvPr/>
        </p:nvSpPr>
        <p:spPr>
          <a:xfrm rot="0">
            <a:off x="4088282" y="2160168"/>
            <a:ext cx="2035660" cy="976630"/>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a:rPr>
              <a:t>1.Get store information</a:t>
            </a:r>
          </a:p>
        </p:txBody>
      </p:sp>
      <p:sp>
        <p:nvSpPr>
          <p:cNvPr name="AutoShape 24" id="24"/>
          <p:cNvSpPr/>
          <p:nvPr/>
        </p:nvSpPr>
        <p:spPr>
          <a:xfrm>
            <a:off x="9823459" y="3311193"/>
            <a:ext cx="3966263" cy="0"/>
          </a:xfrm>
          <a:prstGeom prst="line">
            <a:avLst/>
          </a:prstGeom>
          <a:ln cap="flat" w="38100">
            <a:solidFill>
              <a:srgbClr val="000000"/>
            </a:solidFill>
            <a:prstDash val="solid"/>
            <a:headEnd type="none" len="sm" w="sm"/>
            <a:tailEnd type="arrow" len="sm" w="med"/>
          </a:ln>
        </p:spPr>
      </p:sp>
      <p:sp>
        <p:nvSpPr>
          <p:cNvPr name="TextBox 25" id="25"/>
          <p:cNvSpPr txBox="true"/>
          <p:nvPr/>
        </p:nvSpPr>
        <p:spPr>
          <a:xfrm rot="0">
            <a:off x="10339520" y="2160168"/>
            <a:ext cx="2934141" cy="976630"/>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a:rPr>
              <a:t>2. Return store information </a:t>
            </a:r>
          </a:p>
        </p:txBody>
      </p:sp>
      <p:grpSp>
        <p:nvGrpSpPr>
          <p:cNvPr name="Group 26" id="26"/>
          <p:cNvGrpSpPr/>
          <p:nvPr/>
        </p:nvGrpSpPr>
        <p:grpSpPr>
          <a:xfrm rot="0">
            <a:off x="13628920" y="6568350"/>
            <a:ext cx="1988415" cy="2203307"/>
            <a:chOff x="0" y="0"/>
            <a:chExt cx="2651220" cy="2937743"/>
          </a:xfrm>
        </p:grpSpPr>
        <p:sp>
          <p:nvSpPr>
            <p:cNvPr name="Freeform 27" id="27"/>
            <p:cNvSpPr/>
            <p:nvPr/>
          </p:nvSpPr>
          <p:spPr>
            <a:xfrm flipH="false" flipV="false" rot="0">
              <a:off x="146994" y="0"/>
              <a:ext cx="2357231" cy="2357231"/>
            </a:xfrm>
            <a:custGeom>
              <a:avLst/>
              <a:gdLst/>
              <a:ahLst/>
              <a:cxnLst/>
              <a:rect r="r" b="b" t="t" l="l"/>
              <a:pathLst>
                <a:path h="2357231" w="2357231">
                  <a:moveTo>
                    <a:pt x="0" y="0"/>
                  </a:moveTo>
                  <a:lnTo>
                    <a:pt x="2357231" y="0"/>
                  </a:lnTo>
                  <a:lnTo>
                    <a:pt x="2357231" y="2357231"/>
                  </a:lnTo>
                  <a:lnTo>
                    <a:pt x="0" y="2357231"/>
                  </a:lnTo>
                  <a:lnTo>
                    <a:pt x="0" y="0"/>
                  </a:lnTo>
                  <a:close/>
                </a:path>
              </a:pathLst>
            </a:custGeom>
            <a:blipFill>
              <a:blip r:embed="rId13"/>
              <a:stretch>
                <a:fillRect l="0" t="0" r="0" b="0"/>
              </a:stretch>
            </a:blipFill>
          </p:spPr>
        </p:sp>
        <p:sp>
          <p:nvSpPr>
            <p:cNvPr name="TextBox 28" id="28"/>
            <p:cNvSpPr txBox="true"/>
            <p:nvPr/>
          </p:nvSpPr>
          <p:spPr>
            <a:xfrm rot="0">
              <a:off x="0" y="2478638"/>
              <a:ext cx="2651220" cy="459105"/>
            </a:xfrm>
            <a:prstGeom prst="rect">
              <a:avLst/>
            </a:prstGeom>
          </p:spPr>
          <p:txBody>
            <a:bodyPr anchor="t" rtlCol="false" tIns="0" lIns="0" bIns="0" rIns="0">
              <a:spAutoFit/>
            </a:bodyPr>
            <a:lstStyle/>
            <a:p>
              <a:pPr algn="ctr">
                <a:lnSpc>
                  <a:spcPts val="2400"/>
                </a:lnSpc>
                <a:spcBef>
                  <a:spcPct val="0"/>
                </a:spcBef>
              </a:pPr>
              <a:r>
                <a:rPr lang="en-US" sz="2400">
                  <a:solidFill>
                    <a:srgbClr val="1D213F"/>
                  </a:solidFill>
                  <a:latin typeface="Public Sans"/>
                </a:rPr>
                <a:t>PARTNER</a:t>
              </a:r>
            </a:p>
          </p:txBody>
        </p:sp>
      </p:grpSp>
      <p:sp>
        <p:nvSpPr>
          <p:cNvPr name="AutoShape 29" id="29"/>
          <p:cNvSpPr/>
          <p:nvPr/>
        </p:nvSpPr>
        <p:spPr>
          <a:xfrm flipH="true">
            <a:off x="15617334" y="3311193"/>
            <a:ext cx="600674" cy="4358811"/>
          </a:xfrm>
          <a:prstGeom prst="line">
            <a:avLst/>
          </a:prstGeom>
          <a:ln cap="flat" w="38100">
            <a:solidFill>
              <a:srgbClr val="000000"/>
            </a:solidFill>
            <a:prstDash val="solid"/>
            <a:headEnd type="none" len="sm" w="sm"/>
            <a:tailEnd type="arrow" len="sm" w="med"/>
          </a:ln>
        </p:spPr>
      </p:sp>
      <p:sp>
        <p:nvSpPr>
          <p:cNvPr name="TextBox 30" id="30"/>
          <p:cNvSpPr txBox="true"/>
          <p:nvPr/>
        </p:nvSpPr>
        <p:spPr>
          <a:xfrm rot="0">
            <a:off x="14100109" y="4992660"/>
            <a:ext cx="3463371" cy="976630"/>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a:rPr>
              <a:t>3. Get order from partner of store</a:t>
            </a:r>
          </a:p>
        </p:txBody>
      </p:sp>
      <p:sp>
        <p:nvSpPr>
          <p:cNvPr name="AutoShape 31" id="31"/>
          <p:cNvSpPr/>
          <p:nvPr/>
        </p:nvSpPr>
        <p:spPr>
          <a:xfrm flipH="true" flipV="true">
            <a:off x="9655582" y="7632237"/>
            <a:ext cx="3973338" cy="37767"/>
          </a:xfrm>
          <a:prstGeom prst="line">
            <a:avLst/>
          </a:prstGeom>
          <a:ln cap="flat" w="38100">
            <a:solidFill>
              <a:srgbClr val="000000"/>
            </a:solidFill>
            <a:prstDash val="solid"/>
            <a:headEnd type="none" len="sm" w="sm"/>
            <a:tailEnd type="arrow" len="sm" w="med"/>
          </a:ln>
        </p:spPr>
      </p:sp>
      <p:sp>
        <p:nvSpPr>
          <p:cNvPr name="TextBox 32" id="32"/>
          <p:cNvSpPr txBox="true"/>
          <p:nvPr/>
        </p:nvSpPr>
        <p:spPr>
          <a:xfrm rot="0">
            <a:off x="10650579" y="6511200"/>
            <a:ext cx="1983343" cy="976630"/>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a:rPr>
              <a:t>4. Return </a:t>
            </a:r>
          </a:p>
          <a:p>
            <a:pPr algn="ctr">
              <a:lnSpc>
                <a:spcPts val="3919"/>
              </a:lnSpc>
            </a:pPr>
            <a:r>
              <a:rPr lang="en-US" sz="2799">
                <a:solidFill>
                  <a:srgbClr val="000000"/>
                </a:solidFill>
                <a:latin typeface="Canva Sans"/>
              </a:rPr>
              <a:t>orders data</a:t>
            </a:r>
          </a:p>
        </p:txBody>
      </p:sp>
      <p:sp>
        <p:nvSpPr>
          <p:cNvPr name="AutoShape 33" id="33"/>
          <p:cNvSpPr/>
          <p:nvPr/>
        </p:nvSpPr>
        <p:spPr>
          <a:xfrm flipH="true">
            <a:off x="2827391" y="7632237"/>
            <a:ext cx="4399905" cy="0"/>
          </a:xfrm>
          <a:prstGeom prst="line">
            <a:avLst/>
          </a:prstGeom>
          <a:ln cap="flat" w="38100">
            <a:solidFill>
              <a:srgbClr val="000000"/>
            </a:solidFill>
            <a:prstDash val="solid"/>
            <a:headEnd type="none" len="sm" w="sm"/>
            <a:tailEnd type="arrow" len="sm" w="med"/>
          </a:ln>
        </p:spPr>
      </p:sp>
      <p:sp>
        <p:nvSpPr>
          <p:cNvPr name="TextBox 34" id="34"/>
          <p:cNvSpPr txBox="true"/>
          <p:nvPr/>
        </p:nvSpPr>
        <p:spPr>
          <a:xfrm rot="0">
            <a:off x="4035672" y="6511200"/>
            <a:ext cx="1983343" cy="976630"/>
          </a:xfrm>
          <a:prstGeom prst="rect">
            <a:avLst/>
          </a:prstGeom>
        </p:spPr>
        <p:txBody>
          <a:bodyPr anchor="t" rtlCol="false" tIns="0" lIns="0" bIns="0" rIns="0">
            <a:spAutoFit/>
          </a:bodyPr>
          <a:lstStyle/>
          <a:p>
            <a:pPr algn="ctr">
              <a:lnSpc>
                <a:spcPts val="3919"/>
              </a:lnSpc>
            </a:pPr>
            <a:r>
              <a:rPr lang="en-US" sz="2799">
                <a:solidFill>
                  <a:srgbClr val="000000"/>
                </a:solidFill>
                <a:latin typeface="Canva Sans"/>
              </a:rPr>
              <a:t>5. Parse </a:t>
            </a:r>
          </a:p>
          <a:p>
            <a:pPr algn="ctr">
              <a:lnSpc>
                <a:spcPts val="3919"/>
              </a:lnSpc>
            </a:pPr>
            <a:r>
              <a:rPr lang="en-US" sz="2799">
                <a:solidFill>
                  <a:srgbClr val="000000"/>
                </a:solidFill>
                <a:latin typeface="Canva Sans"/>
              </a:rPr>
              <a:t>orders data</a:t>
            </a:r>
          </a:p>
        </p:txBody>
      </p:sp>
      <p:grpSp>
        <p:nvGrpSpPr>
          <p:cNvPr name="Group 35" id="35"/>
          <p:cNvGrpSpPr/>
          <p:nvPr/>
        </p:nvGrpSpPr>
        <p:grpSpPr>
          <a:xfrm rot="0">
            <a:off x="13789722" y="2171637"/>
            <a:ext cx="2428286" cy="2279112"/>
            <a:chOff x="0" y="0"/>
            <a:chExt cx="3237715" cy="3038816"/>
          </a:xfrm>
        </p:grpSpPr>
        <p:sp>
          <p:nvSpPr>
            <p:cNvPr name="Freeform 36" id="36"/>
            <p:cNvSpPr/>
            <p:nvPr/>
          </p:nvSpPr>
          <p:spPr>
            <a:xfrm flipH="false" flipV="false" rot="0">
              <a:off x="413957" y="0"/>
              <a:ext cx="2409801" cy="2409801"/>
            </a:xfrm>
            <a:custGeom>
              <a:avLst/>
              <a:gdLst/>
              <a:ahLst/>
              <a:cxnLst/>
              <a:rect r="r" b="b" t="t" l="l"/>
              <a:pathLst>
                <a:path h="2409801" w="2409801">
                  <a:moveTo>
                    <a:pt x="0" y="0"/>
                  </a:moveTo>
                  <a:lnTo>
                    <a:pt x="2409801" y="0"/>
                  </a:lnTo>
                  <a:lnTo>
                    <a:pt x="2409801" y="2409801"/>
                  </a:lnTo>
                  <a:lnTo>
                    <a:pt x="0" y="24098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7" id="37"/>
            <p:cNvSpPr txBox="true"/>
            <p:nvPr/>
          </p:nvSpPr>
          <p:spPr>
            <a:xfrm rot="0">
              <a:off x="0" y="2598761"/>
              <a:ext cx="3237715" cy="440055"/>
            </a:xfrm>
            <a:prstGeom prst="rect">
              <a:avLst/>
            </a:prstGeom>
          </p:spPr>
          <p:txBody>
            <a:bodyPr anchor="t" rtlCol="false" tIns="0" lIns="0" bIns="0" rIns="0">
              <a:spAutoFit/>
            </a:bodyPr>
            <a:lstStyle/>
            <a:p>
              <a:pPr algn="ctr">
                <a:lnSpc>
                  <a:spcPts val="2400"/>
                </a:lnSpc>
                <a:spcBef>
                  <a:spcPct val="0"/>
                </a:spcBef>
              </a:pPr>
              <a:r>
                <a:rPr lang="en-US" sz="2400">
                  <a:solidFill>
                    <a:srgbClr val="1D213F"/>
                  </a:solidFill>
                  <a:latin typeface="Canva Sans"/>
                </a:rPr>
                <a:t>MBKC BOT</a:t>
              </a:r>
            </a:p>
          </p:txBody>
        </p:sp>
      </p:grpSp>
      <p:grpSp>
        <p:nvGrpSpPr>
          <p:cNvPr name="Group 38" id="38"/>
          <p:cNvGrpSpPr/>
          <p:nvPr/>
        </p:nvGrpSpPr>
        <p:grpSpPr>
          <a:xfrm rot="0">
            <a:off x="7227296" y="6492681"/>
            <a:ext cx="2428286" cy="2279112"/>
            <a:chOff x="0" y="0"/>
            <a:chExt cx="3237715" cy="3038816"/>
          </a:xfrm>
        </p:grpSpPr>
        <p:sp>
          <p:nvSpPr>
            <p:cNvPr name="Freeform 39" id="39"/>
            <p:cNvSpPr/>
            <p:nvPr/>
          </p:nvSpPr>
          <p:spPr>
            <a:xfrm flipH="false" flipV="false" rot="0">
              <a:off x="413957" y="0"/>
              <a:ext cx="2409801" cy="2409801"/>
            </a:xfrm>
            <a:custGeom>
              <a:avLst/>
              <a:gdLst/>
              <a:ahLst/>
              <a:cxnLst/>
              <a:rect r="r" b="b" t="t" l="l"/>
              <a:pathLst>
                <a:path h="2409801" w="2409801">
                  <a:moveTo>
                    <a:pt x="0" y="0"/>
                  </a:moveTo>
                  <a:lnTo>
                    <a:pt x="2409801" y="0"/>
                  </a:lnTo>
                  <a:lnTo>
                    <a:pt x="2409801" y="2409801"/>
                  </a:lnTo>
                  <a:lnTo>
                    <a:pt x="0" y="24098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0" id="40"/>
            <p:cNvSpPr txBox="true"/>
            <p:nvPr/>
          </p:nvSpPr>
          <p:spPr>
            <a:xfrm rot="0">
              <a:off x="0" y="2598761"/>
              <a:ext cx="3237715" cy="440055"/>
            </a:xfrm>
            <a:prstGeom prst="rect">
              <a:avLst/>
            </a:prstGeom>
          </p:spPr>
          <p:txBody>
            <a:bodyPr anchor="t" rtlCol="false" tIns="0" lIns="0" bIns="0" rIns="0">
              <a:spAutoFit/>
            </a:bodyPr>
            <a:lstStyle/>
            <a:p>
              <a:pPr algn="ctr">
                <a:lnSpc>
                  <a:spcPts val="2400"/>
                </a:lnSpc>
                <a:spcBef>
                  <a:spcPct val="0"/>
                </a:spcBef>
              </a:pPr>
              <a:r>
                <a:rPr lang="en-US" sz="2400">
                  <a:solidFill>
                    <a:srgbClr val="1D213F"/>
                  </a:solidFill>
                  <a:latin typeface="Canva Sans"/>
                </a:rPr>
                <a:t>MBKC BOT</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37420" y="-3793128"/>
            <a:ext cx="6189447" cy="6189447"/>
          </a:xfrm>
          <a:custGeom>
            <a:avLst/>
            <a:gdLst/>
            <a:ahLst/>
            <a:cxnLst/>
            <a:rect r="r" b="b" t="t" l="l"/>
            <a:pathLst>
              <a:path h="6189447" w="6189447">
                <a:moveTo>
                  <a:pt x="0" y="0"/>
                </a:moveTo>
                <a:lnTo>
                  <a:pt x="6189447" y="0"/>
                </a:lnTo>
                <a:lnTo>
                  <a:pt x="6189447" y="6189447"/>
                </a:lnTo>
                <a:lnTo>
                  <a:pt x="0" y="618944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259300" y="9103036"/>
            <a:ext cx="777834" cy="914961"/>
            <a:chOff x="0" y="0"/>
            <a:chExt cx="698500" cy="821640"/>
          </a:xfrm>
        </p:grpSpPr>
        <p:sp>
          <p:nvSpPr>
            <p:cNvPr name="Freeform 4" id="4"/>
            <p:cNvSpPr/>
            <p:nvPr/>
          </p:nvSpPr>
          <p:spPr>
            <a:xfrm flipH="false" flipV="false" rot="0">
              <a:off x="0" y="0"/>
              <a:ext cx="698500" cy="821640"/>
            </a:xfrm>
            <a:custGeom>
              <a:avLst/>
              <a:gdLst/>
              <a:ahLst/>
              <a:cxnLst/>
              <a:rect r="r" b="b" t="t" l="l"/>
              <a:pathLst>
                <a:path h="821640" w="698500">
                  <a:moveTo>
                    <a:pt x="349250" y="0"/>
                  </a:moveTo>
                  <a:lnTo>
                    <a:pt x="698500" y="203200"/>
                  </a:lnTo>
                  <a:lnTo>
                    <a:pt x="698500" y="618440"/>
                  </a:lnTo>
                  <a:lnTo>
                    <a:pt x="349250" y="821640"/>
                  </a:lnTo>
                  <a:lnTo>
                    <a:pt x="0" y="618440"/>
                  </a:lnTo>
                  <a:lnTo>
                    <a:pt x="0" y="203200"/>
                  </a:lnTo>
                  <a:lnTo>
                    <a:pt x="349250" y="0"/>
                  </a:lnTo>
                  <a:close/>
                </a:path>
              </a:pathLst>
            </a:custGeom>
            <a:solidFill>
              <a:srgbClr val="FCE4EC"/>
            </a:solidFill>
            <a:ln w="19050" cap="sq">
              <a:solidFill>
                <a:srgbClr val="EC407A"/>
              </a:solidFill>
              <a:prstDash val="solid"/>
              <a:miter/>
            </a:ln>
          </p:spPr>
        </p:sp>
        <p:sp>
          <p:nvSpPr>
            <p:cNvPr name="TextBox 5" id="5"/>
            <p:cNvSpPr txBox="true"/>
            <p:nvPr/>
          </p:nvSpPr>
          <p:spPr>
            <a:xfrm>
              <a:off x="0" y="82550"/>
              <a:ext cx="698500" cy="599390"/>
            </a:xfrm>
            <a:prstGeom prst="rect">
              <a:avLst/>
            </a:prstGeom>
          </p:spPr>
          <p:txBody>
            <a:bodyPr anchor="ctr" rtlCol="false" tIns="50800" lIns="50800" bIns="50800" rIns="50800"/>
            <a:lstStyle/>
            <a:p>
              <a:pPr algn="ctr">
                <a:lnSpc>
                  <a:spcPts val="3500"/>
                </a:lnSpc>
              </a:pPr>
              <a:r>
                <a:rPr lang="en-US" sz="2500">
                  <a:solidFill>
                    <a:srgbClr val="EC407A"/>
                  </a:solidFill>
                  <a:latin typeface="Canva Sans Bold"/>
                </a:rPr>
                <a:t>17</a:t>
              </a:r>
            </a:p>
          </p:txBody>
        </p:sp>
      </p:grpSp>
      <p:grpSp>
        <p:nvGrpSpPr>
          <p:cNvPr name="Group 6" id="6"/>
          <p:cNvGrpSpPr/>
          <p:nvPr/>
        </p:nvGrpSpPr>
        <p:grpSpPr>
          <a:xfrm rot="0">
            <a:off x="-1902561" y="0"/>
            <a:ext cx="13836076" cy="975640"/>
            <a:chOff x="0" y="0"/>
            <a:chExt cx="18448101" cy="1300853"/>
          </a:xfrm>
        </p:grpSpPr>
        <p:grpSp>
          <p:nvGrpSpPr>
            <p:cNvPr name="Group 7" id="7"/>
            <p:cNvGrpSpPr/>
            <p:nvPr/>
          </p:nvGrpSpPr>
          <p:grpSpPr>
            <a:xfrm rot="0">
              <a:off x="0" y="0"/>
              <a:ext cx="15056256" cy="1022117"/>
              <a:chOff x="0" y="0"/>
              <a:chExt cx="2974075" cy="201900"/>
            </a:xfrm>
          </p:grpSpPr>
          <p:sp>
            <p:nvSpPr>
              <p:cNvPr name="Freeform 8" id="8"/>
              <p:cNvSpPr/>
              <p:nvPr/>
            </p:nvSpPr>
            <p:spPr>
              <a:xfrm flipH="false" flipV="false" rot="0">
                <a:off x="0" y="0"/>
                <a:ext cx="2974075" cy="201900"/>
              </a:xfrm>
              <a:custGeom>
                <a:avLst/>
                <a:gdLst/>
                <a:ahLst/>
                <a:cxnLst/>
                <a:rect r="r" b="b" t="t" l="l"/>
                <a:pathLst>
                  <a:path h="201900" w="2974075">
                    <a:moveTo>
                      <a:pt x="2770875" y="0"/>
                    </a:moveTo>
                    <a:lnTo>
                      <a:pt x="0" y="0"/>
                    </a:lnTo>
                    <a:lnTo>
                      <a:pt x="203200" y="201900"/>
                    </a:lnTo>
                    <a:lnTo>
                      <a:pt x="2974075" y="201900"/>
                    </a:lnTo>
                    <a:lnTo>
                      <a:pt x="2770875" y="0"/>
                    </a:lnTo>
                    <a:close/>
                  </a:path>
                </a:pathLst>
              </a:custGeom>
              <a:solidFill>
                <a:srgbClr val="DBDBDB"/>
              </a:solidFill>
            </p:spPr>
          </p:sp>
          <p:sp>
            <p:nvSpPr>
              <p:cNvPr name="TextBox 9" id="9"/>
              <p:cNvSpPr txBox="true"/>
              <p:nvPr/>
            </p:nvSpPr>
            <p:spPr>
              <a:xfrm>
                <a:off x="101600" y="-38100"/>
                <a:ext cx="2770875" cy="2400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87891" y="278736"/>
              <a:ext cx="17160210" cy="1022117"/>
              <a:chOff x="0" y="0"/>
              <a:chExt cx="3389671" cy="201900"/>
            </a:xfrm>
          </p:grpSpPr>
          <p:sp>
            <p:nvSpPr>
              <p:cNvPr name="Freeform 11" id="11"/>
              <p:cNvSpPr/>
              <p:nvPr/>
            </p:nvSpPr>
            <p:spPr>
              <a:xfrm flipH="false" flipV="false" rot="0">
                <a:off x="0" y="0"/>
                <a:ext cx="3389671" cy="201900"/>
              </a:xfrm>
              <a:custGeom>
                <a:avLst/>
                <a:gdLst/>
                <a:ahLst/>
                <a:cxnLst/>
                <a:rect r="r" b="b" t="t" l="l"/>
                <a:pathLst>
                  <a:path h="201900" w="3389671">
                    <a:moveTo>
                      <a:pt x="3186471" y="0"/>
                    </a:moveTo>
                    <a:lnTo>
                      <a:pt x="0" y="0"/>
                    </a:lnTo>
                    <a:lnTo>
                      <a:pt x="203200" y="201900"/>
                    </a:lnTo>
                    <a:lnTo>
                      <a:pt x="3389671" y="201900"/>
                    </a:lnTo>
                    <a:lnTo>
                      <a:pt x="3186471" y="0"/>
                    </a:lnTo>
                    <a:close/>
                  </a:path>
                </a:pathLst>
              </a:custGeom>
              <a:gradFill rotWithShape="true">
                <a:gsLst>
                  <a:gs pos="0">
                    <a:srgbClr val="EC407A">
                      <a:alpha val="100000"/>
                    </a:srgbClr>
                  </a:gs>
                  <a:gs pos="50000">
                    <a:srgbClr val="EC407A">
                      <a:alpha val="100000"/>
                    </a:srgbClr>
                  </a:gs>
                  <a:gs pos="100000">
                    <a:srgbClr val="FCE4EC">
                      <a:alpha val="100000"/>
                    </a:srgbClr>
                  </a:gs>
                </a:gsLst>
                <a:lin ang="0"/>
              </a:gradFill>
            </p:spPr>
          </p:sp>
          <p:sp>
            <p:nvSpPr>
              <p:cNvPr name="TextBox 12" id="12"/>
              <p:cNvSpPr txBox="true"/>
              <p:nvPr/>
            </p:nvSpPr>
            <p:spPr>
              <a:xfrm>
                <a:off x="101600" y="-57150"/>
                <a:ext cx="3186471" cy="259050"/>
              </a:xfrm>
              <a:prstGeom prst="rect">
                <a:avLst/>
              </a:prstGeom>
            </p:spPr>
            <p:txBody>
              <a:bodyPr anchor="ctr" rtlCol="false" tIns="50800" lIns="50800" bIns="50800" rIns="50800"/>
              <a:lstStyle/>
              <a:p>
                <a:pPr algn="ctr">
                  <a:lnSpc>
                    <a:spcPts val="3919"/>
                  </a:lnSpc>
                </a:pPr>
                <a:r>
                  <a:rPr lang="en-US" sz="2799">
                    <a:solidFill>
                      <a:srgbClr val="FFFFFF"/>
                    </a:solidFill>
                    <a:latin typeface="Canva Sans Bold"/>
                  </a:rPr>
                  <a:t>Flow 2: Getting, Parsing, and Confirm Orders from Partners</a:t>
                </a:r>
              </a:p>
            </p:txBody>
          </p:sp>
        </p:grpSp>
      </p:grpSp>
      <p:grpSp>
        <p:nvGrpSpPr>
          <p:cNvPr name="Group 13" id="13"/>
          <p:cNvGrpSpPr/>
          <p:nvPr/>
        </p:nvGrpSpPr>
        <p:grpSpPr>
          <a:xfrm rot="0">
            <a:off x="1586297" y="1306886"/>
            <a:ext cx="1951334" cy="1935047"/>
            <a:chOff x="0" y="0"/>
            <a:chExt cx="2601779" cy="2580062"/>
          </a:xfrm>
        </p:grpSpPr>
        <p:sp>
          <p:nvSpPr>
            <p:cNvPr name="Freeform 14" id="14"/>
            <p:cNvSpPr/>
            <p:nvPr/>
          </p:nvSpPr>
          <p:spPr>
            <a:xfrm flipH="false" flipV="false" rot="0">
              <a:off x="217332" y="0"/>
              <a:ext cx="2167115" cy="2167115"/>
            </a:xfrm>
            <a:custGeom>
              <a:avLst/>
              <a:gdLst/>
              <a:ahLst/>
              <a:cxnLst/>
              <a:rect r="r" b="b" t="t" l="l"/>
              <a:pathLst>
                <a:path h="2167115" w="2167115">
                  <a:moveTo>
                    <a:pt x="0" y="0"/>
                  </a:moveTo>
                  <a:lnTo>
                    <a:pt x="2167115" y="0"/>
                  </a:lnTo>
                  <a:lnTo>
                    <a:pt x="2167115" y="2167115"/>
                  </a:lnTo>
                  <a:lnTo>
                    <a:pt x="0" y="21671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0" y="2280013"/>
              <a:ext cx="2601779" cy="300050"/>
            </a:xfrm>
            <a:prstGeom prst="rect">
              <a:avLst/>
            </a:prstGeom>
          </p:spPr>
          <p:txBody>
            <a:bodyPr anchor="t" rtlCol="false" tIns="0" lIns="0" bIns="0" rIns="0">
              <a:spAutoFit/>
            </a:bodyPr>
            <a:lstStyle/>
            <a:p>
              <a:pPr algn="ctr">
                <a:lnSpc>
                  <a:spcPts val="1686"/>
                </a:lnSpc>
                <a:spcBef>
                  <a:spcPct val="0"/>
                </a:spcBef>
              </a:pPr>
              <a:r>
                <a:rPr lang="en-US" sz="1686">
                  <a:solidFill>
                    <a:srgbClr val="1D213F"/>
                  </a:solidFill>
                  <a:latin typeface="Canva Sans"/>
                </a:rPr>
                <a:t>MBKC BOT</a:t>
              </a:r>
            </a:p>
          </p:txBody>
        </p:sp>
      </p:grpSp>
      <p:grpSp>
        <p:nvGrpSpPr>
          <p:cNvPr name="Group 16" id="16"/>
          <p:cNvGrpSpPr/>
          <p:nvPr/>
        </p:nvGrpSpPr>
        <p:grpSpPr>
          <a:xfrm rot="0">
            <a:off x="16615580" y="398722"/>
            <a:ext cx="7120078" cy="7904543"/>
            <a:chOff x="0" y="0"/>
            <a:chExt cx="9493437" cy="10539390"/>
          </a:xfrm>
        </p:grpSpPr>
        <p:sp>
          <p:nvSpPr>
            <p:cNvPr name="Freeform 17" id="17"/>
            <p:cNvSpPr/>
            <p:nvPr/>
          </p:nvSpPr>
          <p:spPr>
            <a:xfrm flipH="false" flipV="false" rot="190374">
              <a:off x="864901" y="1910854"/>
              <a:ext cx="8402442" cy="8402442"/>
            </a:xfrm>
            <a:custGeom>
              <a:avLst/>
              <a:gdLst/>
              <a:ahLst/>
              <a:cxnLst/>
              <a:rect r="r" b="b" t="t" l="l"/>
              <a:pathLst>
                <a:path h="8402442" w="8402442">
                  <a:moveTo>
                    <a:pt x="0" y="0"/>
                  </a:moveTo>
                  <a:lnTo>
                    <a:pt x="8402441" y="0"/>
                  </a:lnTo>
                  <a:lnTo>
                    <a:pt x="8402441" y="8402442"/>
                  </a:lnTo>
                  <a:lnTo>
                    <a:pt x="0" y="8402442"/>
                  </a:lnTo>
                  <a:lnTo>
                    <a:pt x="0" y="0"/>
                  </a:lnTo>
                  <a:close/>
                </a:path>
              </a:pathLst>
            </a:custGeom>
            <a:blipFill>
              <a:blip r:embed="rId6">
                <a:alphaModFix amt="25000"/>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0" y="0"/>
              <a:ext cx="6962137" cy="6962137"/>
            </a:xfrm>
            <a:custGeom>
              <a:avLst/>
              <a:gdLst/>
              <a:ahLst/>
              <a:cxnLst/>
              <a:rect r="r" b="b" t="t" l="l"/>
              <a:pathLst>
                <a:path h="6962137" w="6962137">
                  <a:moveTo>
                    <a:pt x="0" y="0"/>
                  </a:moveTo>
                  <a:lnTo>
                    <a:pt x="6962137" y="0"/>
                  </a:lnTo>
                  <a:lnTo>
                    <a:pt x="6962137" y="6962137"/>
                  </a:lnTo>
                  <a:lnTo>
                    <a:pt x="0" y="69621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grpSp>
        <p:nvGrpSpPr>
          <p:cNvPr name="Group 19" id="19"/>
          <p:cNvGrpSpPr/>
          <p:nvPr/>
        </p:nvGrpSpPr>
        <p:grpSpPr>
          <a:xfrm rot="0">
            <a:off x="15351005" y="1268399"/>
            <a:ext cx="1488976" cy="2011902"/>
            <a:chOff x="0" y="0"/>
            <a:chExt cx="1985301" cy="2682536"/>
          </a:xfrm>
        </p:grpSpPr>
        <p:sp>
          <p:nvSpPr>
            <p:cNvPr name="Freeform 20" id="20"/>
            <p:cNvSpPr/>
            <p:nvPr/>
          </p:nvSpPr>
          <p:spPr>
            <a:xfrm flipH="false" flipV="false" rot="0">
              <a:off x="0" y="0"/>
              <a:ext cx="1985301" cy="2203175"/>
            </a:xfrm>
            <a:custGeom>
              <a:avLst/>
              <a:gdLst/>
              <a:ahLst/>
              <a:cxnLst/>
              <a:rect r="r" b="b" t="t" l="l"/>
              <a:pathLst>
                <a:path h="2203175" w="1985301">
                  <a:moveTo>
                    <a:pt x="0" y="0"/>
                  </a:moveTo>
                  <a:lnTo>
                    <a:pt x="1985301" y="0"/>
                  </a:lnTo>
                  <a:lnTo>
                    <a:pt x="1985301" y="2203175"/>
                  </a:lnTo>
                  <a:lnTo>
                    <a:pt x="0" y="2203175"/>
                  </a:lnTo>
                  <a:lnTo>
                    <a:pt x="0" y="0"/>
                  </a:lnTo>
                  <a:close/>
                </a:path>
              </a:pathLst>
            </a:custGeom>
            <a:blipFill>
              <a:blip r:embed="rId10"/>
              <a:stretch>
                <a:fillRect l="0" t="0" r="0" b="0"/>
              </a:stretch>
            </a:blipFill>
          </p:spPr>
        </p:sp>
        <p:sp>
          <p:nvSpPr>
            <p:cNvPr name="TextBox 21" id="21"/>
            <p:cNvSpPr txBox="true"/>
            <p:nvPr/>
          </p:nvSpPr>
          <p:spPr>
            <a:xfrm rot="0">
              <a:off x="359094" y="2379278"/>
              <a:ext cx="1059106" cy="303258"/>
            </a:xfrm>
            <a:prstGeom prst="rect">
              <a:avLst/>
            </a:prstGeom>
          </p:spPr>
          <p:txBody>
            <a:bodyPr anchor="t" rtlCol="false" tIns="0" lIns="0" bIns="0" rIns="0">
              <a:spAutoFit/>
            </a:bodyPr>
            <a:lstStyle/>
            <a:p>
              <a:pPr algn="ctr">
                <a:lnSpc>
                  <a:spcPts val="1690"/>
                </a:lnSpc>
                <a:spcBef>
                  <a:spcPct val="0"/>
                </a:spcBef>
              </a:pPr>
              <a:r>
                <a:rPr lang="en-US" sz="1690">
                  <a:solidFill>
                    <a:srgbClr val="1D213F"/>
                  </a:solidFill>
                  <a:latin typeface="Canva Sans"/>
                </a:rPr>
                <a:t>ORDER</a:t>
              </a:r>
            </a:p>
          </p:txBody>
        </p:sp>
      </p:grpSp>
      <p:sp>
        <p:nvSpPr>
          <p:cNvPr name="AutoShape 22" id="22"/>
          <p:cNvSpPr/>
          <p:nvPr/>
        </p:nvSpPr>
        <p:spPr>
          <a:xfrm>
            <a:off x="3537631" y="2274409"/>
            <a:ext cx="4580902" cy="0"/>
          </a:xfrm>
          <a:prstGeom prst="line">
            <a:avLst/>
          </a:prstGeom>
          <a:ln cap="flat" w="38100">
            <a:solidFill>
              <a:srgbClr val="000000"/>
            </a:solidFill>
            <a:prstDash val="solid"/>
            <a:headEnd type="none" len="sm" w="sm"/>
            <a:tailEnd type="arrow" len="sm" w="med"/>
          </a:ln>
        </p:spPr>
      </p:sp>
      <p:sp>
        <p:nvSpPr>
          <p:cNvPr name="TextBox 23" id="23"/>
          <p:cNvSpPr txBox="true"/>
          <p:nvPr/>
        </p:nvSpPr>
        <p:spPr>
          <a:xfrm rot="0">
            <a:off x="5198718" y="1787364"/>
            <a:ext cx="1258729" cy="37274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rPr>
              <a:t>1.Call API</a:t>
            </a:r>
          </a:p>
        </p:txBody>
      </p:sp>
      <p:grpSp>
        <p:nvGrpSpPr>
          <p:cNvPr name="Group 24" id="24"/>
          <p:cNvGrpSpPr/>
          <p:nvPr/>
        </p:nvGrpSpPr>
        <p:grpSpPr>
          <a:xfrm rot="0">
            <a:off x="8118533" y="1268399"/>
            <a:ext cx="2040213" cy="2012021"/>
            <a:chOff x="0" y="0"/>
            <a:chExt cx="2720284" cy="2682695"/>
          </a:xfrm>
        </p:grpSpPr>
        <p:sp>
          <p:nvSpPr>
            <p:cNvPr name="Freeform 25" id="25"/>
            <p:cNvSpPr/>
            <p:nvPr/>
          </p:nvSpPr>
          <p:spPr>
            <a:xfrm flipH="false" flipV="false" rot="0">
              <a:off x="308064" y="0"/>
              <a:ext cx="2104156" cy="2203305"/>
            </a:xfrm>
            <a:custGeom>
              <a:avLst/>
              <a:gdLst/>
              <a:ahLst/>
              <a:cxnLst/>
              <a:rect r="r" b="b" t="t" l="l"/>
              <a:pathLst>
                <a:path h="2203305" w="2104156">
                  <a:moveTo>
                    <a:pt x="0" y="0"/>
                  </a:moveTo>
                  <a:lnTo>
                    <a:pt x="2104156" y="0"/>
                  </a:lnTo>
                  <a:lnTo>
                    <a:pt x="2104156" y="2203305"/>
                  </a:lnTo>
                  <a:lnTo>
                    <a:pt x="0" y="2203305"/>
                  </a:lnTo>
                  <a:lnTo>
                    <a:pt x="0" y="0"/>
                  </a:lnTo>
                  <a:close/>
                </a:path>
              </a:pathLst>
            </a:custGeom>
            <a:blipFill>
              <a:blip r:embed="rId11"/>
              <a:stretch>
                <a:fillRect l="0" t="0" r="0" b="0"/>
              </a:stretch>
            </a:blipFill>
          </p:spPr>
        </p:sp>
        <p:sp>
          <p:nvSpPr>
            <p:cNvPr name="TextBox 26" id="26"/>
            <p:cNvSpPr txBox="true"/>
            <p:nvPr/>
          </p:nvSpPr>
          <p:spPr>
            <a:xfrm rot="0">
              <a:off x="0" y="2379416"/>
              <a:ext cx="2720284" cy="303278"/>
            </a:xfrm>
            <a:prstGeom prst="rect">
              <a:avLst/>
            </a:prstGeom>
          </p:spPr>
          <p:txBody>
            <a:bodyPr anchor="t" rtlCol="false" tIns="0" lIns="0" bIns="0" rIns="0">
              <a:spAutoFit/>
            </a:bodyPr>
            <a:lstStyle/>
            <a:p>
              <a:pPr algn="ctr">
                <a:lnSpc>
                  <a:spcPts val="1690"/>
                </a:lnSpc>
                <a:spcBef>
                  <a:spcPct val="0"/>
                </a:spcBef>
              </a:pPr>
              <a:r>
                <a:rPr lang="en-US" sz="1690">
                  <a:solidFill>
                    <a:srgbClr val="1D213F"/>
                  </a:solidFill>
                  <a:latin typeface="Canva Sans"/>
                </a:rPr>
                <a:t>MBKC PRIVATE API</a:t>
              </a:r>
            </a:p>
          </p:txBody>
        </p:sp>
      </p:grpSp>
      <p:sp>
        <p:nvSpPr>
          <p:cNvPr name="AutoShape 27" id="27"/>
          <p:cNvSpPr/>
          <p:nvPr/>
        </p:nvSpPr>
        <p:spPr>
          <a:xfrm flipV="true">
            <a:off x="10158746" y="2274350"/>
            <a:ext cx="5192259" cy="59"/>
          </a:xfrm>
          <a:prstGeom prst="line">
            <a:avLst/>
          </a:prstGeom>
          <a:ln cap="flat" w="38100">
            <a:solidFill>
              <a:srgbClr val="000000"/>
            </a:solidFill>
            <a:prstDash val="solid"/>
            <a:headEnd type="none" len="sm" w="sm"/>
            <a:tailEnd type="arrow" len="sm" w="med"/>
          </a:ln>
        </p:spPr>
      </p:sp>
      <p:sp>
        <p:nvSpPr>
          <p:cNvPr name="TextBox 28" id="28"/>
          <p:cNvSpPr txBox="true"/>
          <p:nvPr/>
        </p:nvSpPr>
        <p:spPr>
          <a:xfrm rot="0">
            <a:off x="11783207" y="1787364"/>
            <a:ext cx="1943338" cy="37274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rPr>
              <a:t>2.Create order</a:t>
            </a:r>
          </a:p>
        </p:txBody>
      </p:sp>
      <p:grpSp>
        <p:nvGrpSpPr>
          <p:cNvPr name="Group 29" id="29"/>
          <p:cNvGrpSpPr/>
          <p:nvPr/>
        </p:nvGrpSpPr>
        <p:grpSpPr>
          <a:xfrm rot="0">
            <a:off x="15143233" y="4194988"/>
            <a:ext cx="1472347" cy="2190196"/>
            <a:chOff x="0" y="0"/>
            <a:chExt cx="1963129" cy="2920262"/>
          </a:xfrm>
        </p:grpSpPr>
        <p:sp>
          <p:nvSpPr>
            <p:cNvPr name="Freeform 30" id="30"/>
            <p:cNvSpPr/>
            <p:nvPr/>
          </p:nvSpPr>
          <p:spPr>
            <a:xfrm flipH="false" flipV="false" rot="0">
              <a:off x="261032" y="0"/>
              <a:ext cx="1441065" cy="2291953"/>
            </a:xfrm>
            <a:custGeom>
              <a:avLst/>
              <a:gdLst/>
              <a:ahLst/>
              <a:cxnLst/>
              <a:rect r="r" b="b" t="t" l="l"/>
              <a:pathLst>
                <a:path h="2291953" w="1441065">
                  <a:moveTo>
                    <a:pt x="0" y="0"/>
                  </a:moveTo>
                  <a:lnTo>
                    <a:pt x="1441065" y="0"/>
                  </a:lnTo>
                  <a:lnTo>
                    <a:pt x="1441065" y="2291953"/>
                  </a:lnTo>
                  <a:lnTo>
                    <a:pt x="0" y="229195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1" id="31"/>
            <p:cNvSpPr txBox="true"/>
            <p:nvPr/>
          </p:nvSpPr>
          <p:spPr>
            <a:xfrm rot="0">
              <a:off x="0" y="2330053"/>
              <a:ext cx="1963129" cy="590209"/>
            </a:xfrm>
            <a:prstGeom prst="rect">
              <a:avLst/>
            </a:prstGeom>
          </p:spPr>
          <p:txBody>
            <a:bodyPr anchor="t" rtlCol="false" tIns="0" lIns="0" bIns="0" rIns="0">
              <a:spAutoFit/>
            </a:bodyPr>
            <a:lstStyle/>
            <a:p>
              <a:pPr algn="ctr">
                <a:lnSpc>
                  <a:spcPts val="1686"/>
                </a:lnSpc>
                <a:spcBef>
                  <a:spcPct val="0"/>
                </a:spcBef>
              </a:pPr>
              <a:r>
                <a:rPr lang="en-US" sz="1686">
                  <a:solidFill>
                    <a:srgbClr val="1D213F"/>
                  </a:solidFill>
                  <a:latin typeface="Canva Sans"/>
                </a:rPr>
                <a:t>STORE MANAGER</a:t>
              </a:r>
            </a:p>
          </p:txBody>
        </p:sp>
      </p:grpSp>
      <p:sp>
        <p:nvSpPr>
          <p:cNvPr name="AutoShape 32" id="32"/>
          <p:cNvSpPr/>
          <p:nvPr/>
        </p:nvSpPr>
        <p:spPr>
          <a:xfrm flipH="true">
            <a:off x="9888488" y="5290086"/>
            <a:ext cx="5254745" cy="0"/>
          </a:xfrm>
          <a:prstGeom prst="line">
            <a:avLst/>
          </a:prstGeom>
          <a:ln cap="flat" w="38100">
            <a:solidFill>
              <a:srgbClr val="000000"/>
            </a:solidFill>
            <a:prstDash val="solid"/>
            <a:headEnd type="none" len="sm" w="sm"/>
            <a:tailEnd type="arrow" len="sm" w="med"/>
          </a:ln>
        </p:spPr>
      </p:sp>
      <p:sp>
        <p:nvSpPr>
          <p:cNvPr name="TextBox 33" id="33"/>
          <p:cNvSpPr txBox="true"/>
          <p:nvPr/>
        </p:nvSpPr>
        <p:spPr>
          <a:xfrm rot="0">
            <a:off x="11569611" y="4798695"/>
            <a:ext cx="1892498" cy="37274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rPr>
              <a:t>3.Select order</a:t>
            </a:r>
          </a:p>
        </p:txBody>
      </p:sp>
      <p:sp>
        <p:nvSpPr>
          <p:cNvPr name="AutoShape 34" id="34"/>
          <p:cNvSpPr/>
          <p:nvPr/>
        </p:nvSpPr>
        <p:spPr>
          <a:xfrm flipH="true">
            <a:off x="3803569" y="5290086"/>
            <a:ext cx="4595943" cy="0"/>
          </a:xfrm>
          <a:prstGeom prst="line">
            <a:avLst/>
          </a:prstGeom>
          <a:ln cap="flat" w="38100">
            <a:solidFill>
              <a:srgbClr val="000000"/>
            </a:solidFill>
            <a:prstDash val="solid"/>
            <a:headEnd type="none" len="sm" w="sm"/>
            <a:tailEnd type="arrow" len="sm" w="med"/>
          </a:ln>
        </p:spPr>
      </p:sp>
      <p:sp>
        <p:nvSpPr>
          <p:cNvPr name="TextBox 35" id="35"/>
          <p:cNvSpPr txBox="true"/>
          <p:nvPr/>
        </p:nvSpPr>
        <p:spPr>
          <a:xfrm rot="0">
            <a:off x="4640720" y="4408170"/>
            <a:ext cx="2921641" cy="763270"/>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rPr>
              <a:t>4.Confirm finished preparing order</a:t>
            </a:r>
          </a:p>
        </p:txBody>
      </p:sp>
      <p:grpSp>
        <p:nvGrpSpPr>
          <p:cNvPr name="Group 36" id="36"/>
          <p:cNvGrpSpPr/>
          <p:nvPr/>
        </p:nvGrpSpPr>
        <p:grpSpPr>
          <a:xfrm rot="0">
            <a:off x="1607816" y="4155731"/>
            <a:ext cx="2195752" cy="2268711"/>
            <a:chOff x="0" y="0"/>
            <a:chExt cx="2927670" cy="3024948"/>
          </a:xfrm>
        </p:grpSpPr>
        <p:sp>
          <p:nvSpPr>
            <p:cNvPr name="Freeform 37" id="37"/>
            <p:cNvSpPr/>
            <p:nvPr/>
          </p:nvSpPr>
          <p:spPr>
            <a:xfrm flipH="false" flipV="false" rot="0">
              <a:off x="0" y="375374"/>
              <a:ext cx="2927670" cy="2295827"/>
            </a:xfrm>
            <a:custGeom>
              <a:avLst/>
              <a:gdLst/>
              <a:ahLst/>
              <a:cxnLst/>
              <a:rect r="r" b="b" t="t" l="l"/>
              <a:pathLst>
                <a:path h="2295827" w="2927670">
                  <a:moveTo>
                    <a:pt x="0" y="0"/>
                  </a:moveTo>
                  <a:lnTo>
                    <a:pt x="2927670" y="0"/>
                  </a:lnTo>
                  <a:lnTo>
                    <a:pt x="2927670" y="2295827"/>
                  </a:lnTo>
                  <a:lnTo>
                    <a:pt x="0" y="2295827"/>
                  </a:lnTo>
                  <a:lnTo>
                    <a:pt x="0" y="0"/>
                  </a:lnTo>
                  <a:close/>
                </a:path>
              </a:pathLst>
            </a:custGeom>
            <a:blipFill>
              <a:blip r:embed="rId14"/>
              <a:stretch>
                <a:fillRect l="0" t="0" r="0" b="0"/>
              </a:stretch>
            </a:blipFill>
          </p:spPr>
        </p:sp>
        <p:sp>
          <p:nvSpPr>
            <p:cNvPr name="Freeform 38" id="38"/>
            <p:cNvSpPr/>
            <p:nvPr/>
          </p:nvSpPr>
          <p:spPr>
            <a:xfrm flipH="false" flipV="false" rot="0">
              <a:off x="1797727" y="0"/>
              <a:ext cx="750748" cy="750748"/>
            </a:xfrm>
            <a:custGeom>
              <a:avLst/>
              <a:gdLst/>
              <a:ahLst/>
              <a:cxnLst/>
              <a:rect r="r" b="b" t="t" l="l"/>
              <a:pathLst>
                <a:path h="750748" w="750748">
                  <a:moveTo>
                    <a:pt x="0" y="0"/>
                  </a:moveTo>
                  <a:lnTo>
                    <a:pt x="750749" y="0"/>
                  </a:lnTo>
                  <a:lnTo>
                    <a:pt x="750749" y="750748"/>
                  </a:lnTo>
                  <a:lnTo>
                    <a:pt x="0" y="750748"/>
                  </a:lnTo>
                  <a:lnTo>
                    <a:pt x="0" y="0"/>
                  </a:lnTo>
                  <a:close/>
                </a:path>
              </a:pathLst>
            </a:custGeom>
            <a:blipFill>
              <a:blip r:embed="rId15"/>
              <a:stretch>
                <a:fillRect l="0" t="0" r="0" b="0"/>
              </a:stretch>
            </a:blipFill>
          </p:spPr>
        </p:sp>
        <p:sp>
          <p:nvSpPr>
            <p:cNvPr name="TextBox 39" id="39"/>
            <p:cNvSpPr txBox="true"/>
            <p:nvPr/>
          </p:nvSpPr>
          <p:spPr>
            <a:xfrm rot="0">
              <a:off x="454195" y="2660287"/>
              <a:ext cx="2019280" cy="364661"/>
            </a:xfrm>
            <a:prstGeom prst="rect">
              <a:avLst/>
            </a:prstGeom>
          </p:spPr>
          <p:txBody>
            <a:bodyPr anchor="t" rtlCol="false" tIns="0" lIns="0" bIns="0" rIns="0">
              <a:spAutoFit/>
            </a:bodyPr>
            <a:lstStyle/>
            <a:p>
              <a:pPr algn="ctr">
                <a:lnSpc>
                  <a:spcPts val="2364"/>
                </a:lnSpc>
              </a:pPr>
              <a:r>
                <a:rPr lang="en-US" sz="1689">
                  <a:solidFill>
                    <a:srgbClr val="000000"/>
                  </a:solidFill>
                  <a:latin typeface="Canva Sans"/>
                </a:rPr>
                <a:t>ORDER READY</a:t>
              </a:r>
            </a:p>
          </p:txBody>
        </p:sp>
      </p:grpSp>
      <p:grpSp>
        <p:nvGrpSpPr>
          <p:cNvPr name="Group 40" id="40"/>
          <p:cNvGrpSpPr/>
          <p:nvPr/>
        </p:nvGrpSpPr>
        <p:grpSpPr>
          <a:xfrm rot="0">
            <a:off x="8399512" y="4284135"/>
            <a:ext cx="1488976" cy="2011902"/>
            <a:chOff x="0" y="0"/>
            <a:chExt cx="1985301" cy="2682536"/>
          </a:xfrm>
        </p:grpSpPr>
        <p:sp>
          <p:nvSpPr>
            <p:cNvPr name="Freeform 41" id="41"/>
            <p:cNvSpPr/>
            <p:nvPr/>
          </p:nvSpPr>
          <p:spPr>
            <a:xfrm flipH="false" flipV="false" rot="0">
              <a:off x="0" y="0"/>
              <a:ext cx="1985301" cy="2203175"/>
            </a:xfrm>
            <a:custGeom>
              <a:avLst/>
              <a:gdLst/>
              <a:ahLst/>
              <a:cxnLst/>
              <a:rect r="r" b="b" t="t" l="l"/>
              <a:pathLst>
                <a:path h="2203175" w="1985301">
                  <a:moveTo>
                    <a:pt x="0" y="0"/>
                  </a:moveTo>
                  <a:lnTo>
                    <a:pt x="1985301" y="0"/>
                  </a:lnTo>
                  <a:lnTo>
                    <a:pt x="1985301" y="2203175"/>
                  </a:lnTo>
                  <a:lnTo>
                    <a:pt x="0" y="2203175"/>
                  </a:lnTo>
                  <a:lnTo>
                    <a:pt x="0" y="0"/>
                  </a:lnTo>
                  <a:close/>
                </a:path>
              </a:pathLst>
            </a:custGeom>
            <a:blipFill>
              <a:blip r:embed="rId10"/>
              <a:stretch>
                <a:fillRect l="0" t="0" r="0" b="0"/>
              </a:stretch>
            </a:blipFill>
          </p:spPr>
        </p:sp>
        <p:sp>
          <p:nvSpPr>
            <p:cNvPr name="TextBox 42" id="42"/>
            <p:cNvSpPr txBox="true"/>
            <p:nvPr/>
          </p:nvSpPr>
          <p:spPr>
            <a:xfrm rot="0">
              <a:off x="359094" y="2379278"/>
              <a:ext cx="1059106" cy="303258"/>
            </a:xfrm>
            <a:prstGeom prst="rect">
              <a:avLst/>
            </a:prstGeom>
          </p:spPr>
          <p:txBody>
            <a:bodyPr anchor="t" rtlCol="false" tIns="0" lIns="0" bIns="0" rIns="0">
              <a:spAutoFit/>
            </a:bodyPr>
            <a:lstStyle/>
            <a:p>
              <a:pPr algn="ctr">
                <a:lnSpc>
                  <a:spcPts val="1690"/>
                </a:lnSpc>
                <a:spcBef>
                  <a:spcPct val="0"/>
                </a:spcBef>
              </a:pPr>
              <a:r>
                <a:rPr lang="en-US" sz="1690">
                  <a:solidFill>
                    <a:srgbClr val="1D213F"/>
                  </a:solidFill>
                  <a:latin typeface="Canva Sans"/>
                </a:rPr>
                <a:t>ORDER</a:t>
              </a:r>
            </a:p>
          </p:txBody>
        </p:sp>
      </p:grpSp>
      <p:grpSp>
        <p:nvGrpSpPr>
          <p:cNvPr name="Group 43" id="43"/>
          <p:cNvGrpSpPr/>
          <p:nvPr/>
        </p:nvGrpSpPr>
        <p:grpSpPr>
          <a:xfrm rot="0">
            <a:off x="1607816" y="7027373"/>
            <a:ext cx="1908295" cy="2241968"/>
            <a:chOff x="0" y="0"/>
            <a:chExt cx="2544393" cy="2989291"/>
          </a:xfrm>
        </p:grpSpPr>
        <p:sp>
          <p:nvSpPr>
            <p:cNvPr name="Freeform 44" id="44"/>
            <p:cNvSpPr/>
            <p:nvPr/>
          </p:nvSpPr>
          <p:spPr>
            <a:xfrm flipH="false" flipV="false" rot="0">
              <a:off x="0" y="0"/>
              <a:ext cx="2544393" cy="2493505"/>
            </a:xfrm>
            <a:custGeom>
              <a:avLst/>
              <a:gdLst/>
              <a:ahLst/>
              <a:cxnLst/>
              <a:rect r="r" b="b" t="t" l="l"/>
              <a:pathLst>
                <a:path h="2493505" w="2544393">
                  <a:moveTo>
                    <a:pt x="0" y="0"/>
                  </a:moveTo>
                  <a:lnTo>
                    <a:pt x="2544393" y="0"/>
                  </a:lnTo>
                  <a:lnTo>
                    <a:pt x="2544393" y="2493505"/>
                  </a:lnTo>
                  <a:lnTo>
                    <a:pt x="0" y="249350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45" id="45"/>
            <p:cNvSpPr txBox="true"/>
            <p:nvPr/>
          </p:nvSpPr>
          <p:spPr>
            <a:xfrm rot="0">
              <a:off x="617286" y="2687794"/>
              <a:ext cx="1309820" cy="301497"/>
            </a:xfrm>
            <a:prstGeom prst="rect">
              <a:avLst/>
            </a:prstGeom>
          </p:spPr>
          <p:txBody>
            <a:bodyPr anchor="t" rtlCol="false" tIns="0" lIns="0" bIns="0" rIns="0">
              <a:spAutoFit/>
            </a:bodyPr>
            <a:lstStyle/>
            <a:p>
              <a:pPr algn="ctr">
                <a:lnSpc>
                  <a:spcPts val="1687"/>
                </a:lnSpc>
                <a:spcBef>
                  <a:spcPct val="0"/>
                </a:spcBef>
              </a:pPr>
              <a:r>
                <a:rPr lang="en-US" sz="1687">
                  <a:solidFill>
                    <a:srgbClr val="1D213F"/>
                  </a:solidFill>
                  <a:latin typeface="Canva Sans"/>
                </a:rPr>
                <a:t>CASHIER</a:t>
              </a:r>
            </a:p>
          </p:txBody>
        </p:sp>
      </p:grpSp>
      <p:grpSp>
        <p:nvGrpSpPr>
          <p:cNvPr name="Group 46" id="46"/>
          <p:cNvGrpSpPr/>
          <p:nvPr/>
        </p:nvGrpSpPr>
        <p:grpSpPr>
          <a:xfrm rot="0">
            <a:off x="8394152" y="7142405"/>
            <a:ext cx="1488976" cy="2011902"/>
            <a:chOff x="0" y="0"/>
            <a:chExt cx="1985301" cy="2682536"/>
          </a:xfrm>
        </p:grpSpPr>
        <p:sp>
          <p:nvSpPr>
            <p:cNvPr name="Freeform 47" id="47"/>
            <p:cNvSpPr/>
            <p:nvPr/>
          </p:nvSpPr>
          <p:spPr>
            <a:xfrm flipH="false" flipV="false" rot="0">
              <a:off x="0" y="0"/>
              <a:ext cx="1985301" cy="2203175"/>
            </a:xfrm>
            <a:custGeom>
              <a:avLst/>
              <a:gdLst/>
              <a:ahLst/>
              <a:cxnLst/>
              <a:rect r="r" b="b" t="t" l="l"/>
              <a:pathLst>
                <a:path h="2203175" w="1985301">
                  <a:moveTo>
                    <a:pt x="0" y="0"/>
                  </a:moveTo>
                  <a:lnTo>
                    <a:pt x="1985301" y="0"/>
                  </a:lnTo>
                  <a:lnTo>
                    <a:pt x="1985301" y="2203175"/>
                  </a:lnTo>
                  <a:lnTo>
                    <a:pt x="0" y="2203175"/>
                  </a:lnTo>
                  <a:lnTo>
                    <a:pt x="0" y="0"/>
                  </a:lnTo>
                  <a:close/>
                </a:path>
              </a:pathLst>
            </a:custGeom>
            <a:blipFill>
              <a:blip r:embed="rId10"/>
              <a:stretch>
                <a:fillRect l="0" t="0" r="0" b="0"/>
              </a:stretch>
            </a:blipFill>
          </p:spPr>
        </p:sp>
        <p:sp>
          <p:nvSpPr>
            <p:cNvPr name="TextBox 48" id="48"/>
            <p:cNvSpPr txBox="true"/>
            <p:nvPr/>
          </p:nvSpPr>
          <p:spPr>
            <a:xfrm rot="0">
              <a:off x="359094" y="2379278"/>
              <a:ext cx="1059106" cy="303258"/>
            </a:xfrm>
            <a:prstGeom prst="rect">
              <a:avLst/>
            </a:prstGeom>
          </p:spPr>
          <p:txBody>
            <a:bodyPr anchor="t" rtlCol="false" tIns="0" lIns="0" bIns="0" rIns="0">
              <a:spAutoFit/>
            </a:bodyPr>
            <a:lstStyle/>
            <a:p>
              <a:pPr algn="ctr">
                <a:lnSpc>
                  <a:spcPts val="1690"/>
                </a:lnSpc>
                <a:spcBef>
                  <a:spcPct val="0"/>
                </a:spcBef>
              </a:pPr>
              <a:r>
                <a:rPr lang="en-US" sz="1690">
                  <a:solidFill>
                    <a:srgbClr val="1D213F"/>
                  </a:solidFill>
                  <a:latin typeface="Canva Sans"/>
                </a:rPr>
                <a:t>ORDER</a:t>
              </a:r>
            </a:p>
          </p:txBody>
        </p:sp>
      </p:grpSp>
      <p:grpSp>
        <p:nvGrpSpPr>
          <p:cNvPr name="Group 49" id="49"/>
          <p:cNvGrpSpPr/>
          <p:nvPr/>
        </p:nvGrpSpPr>
        <p:grpSpPr>
          <a:xfrm rot="0">
            <a:off x="15100851" y="7004427"/>
            <a:ext cx="1514729" cy="2287859"/>
            <a:chOff x="0" y="0"/>
            <a:chExt cx="2019638" cy="3050478"/>
          </a:xfrm>
        </p:grpSpPr>
        <p:sp>
          <p:nvSpPr>
            <p:cNvPr name="TextBox 50" id="50"/>
            <p:cNvSpPr txBox="true"/>
            <p:nvPr/>
          </p:nvSpPr>
          <p:spPr>
            <a:xfrm rot="0">
              <a:off x="0" y="2292395"/>
              <a:ext cx="2019638" cy="758084"/>
            </a:xfrm>
            <a:prstGeom prst="rect">
              <a:avLst/>
            </a:prstGeom>
          </p:spPr>
          <p:txBody>
            <a:bodyPr anchor="t" rtlCol="false" tIns="0" lIns="0" bIns="0" rIns="0">
              <a:spAutoFit/>
            </a:bodyPr>
            <a:lstStyle/>
            <a:p>
              <a:pPr algn="ctr">
                <a:lnSpc>
                  <a:spcPts val="2365"/>
                </a:lnSpc>
              </a:pPr>
              <a:r>
                <a:rPr lang="en-US" sz="1689">
                  <a:solidFill>
                    <a:srgbClr val="000000"/>
                  </a:solidFill>
                  <a:latin typeface="Canva Sans"/>
                </a:rPr>
                <a:t>ORDER READY</a:t>
              </a:r>
            </a:p>
            <a:p>
              <a:pPr algn="ctr">
                <a:lnSpc>
                  <a:spcPts val="2365"/>
                </a:lnSpc>
              </a:pPr>
              <a:r>
                <a:rPr lang="en-US" sz="1689">
                  <a:solidFill>
                    <a:srgbClr val="000000"/>
                  </a:solidFill>
                  <a:latin typeface="Canva Sans"/>
                </a:rPr>
                <a:t>DELIVERY</a:t>
              </a:r>
            </a:p>
          </p:txBody>
        </p:sp>
        <p:sp>
          <p:nvSpPr>
            <p:cNvPr name="Freeform 51" id="51"/>
            <p:cNvSpPr/>
            <p:nvPr/>
          </p:nvSpPr>
          <p:spPr>
            <a:xfrm flipH="false" flipV="false" rot="0">
              <a:off x="144387" y="0"/>
              <a:ext cx="1730864" cy="2288746"/>
            </a:xfrm>
            <a:custGeom>
              <a:avLst/>
              <a:gdLst/>
              <a:ahLst/>
              <a:cxnLst/>
              <a:rect r="r" b="b" t="t" l="l"/>
              <a:pathLst>
                <a:path h="2288746" w="1730864">
                  <a:moveTo>
                    <a:pt x="0" y="0"/>
                  </a:moveTo>
                  <a:lnTo>
                    <a:pt x="1730864" y="0"/>
                  </a:lnTo>
                  <a:lnTo>
                    <a:pt x="1730864" y="2288746"/>
                  </a:lnTo>
                  <a:lnTo>
                    <a:pt x="0" y="228874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52" id="52"/>
            <p:cNvSpPr/>
            <p:nvPr/>
          </p:nvSpPr>
          <p:spPr>
            <a:xfrm flipH="false" flipV="false" rot="0">
              <a:off x="0" y="1480822"/>
              <a:ext cx="750881" cy="750881"/>
            </a:xfrm>
            <a:custGeom>
              <a:avLst/>
              <a:gdLst/>
              <a:ahLst/>
              <a:cxnLst/>
              <a:rect r="r" b="b" t="t" l="l"/>
              <a:pathLst>
                <a:path h="750881" w="750881">
                  <a:moveTo>
                    <a:pt x="0" y="0"/>
                  </a:moveTo>
                  <a:lnTo>
                    <a:pt x="750881" y="0"/>
                  </a:lnTo>
                  <a:lnTo>
                    <a:pt x="750881" y="750881"/>
                  </a:lnTo>
                  <a:lnTo>
                    <a:pt x="0" y="750881"/>
                  </a:lnTo>
                  <a:lnTo>
                    <a:pt x="0" y="0"/>
                  </a:lnTo>
                  <a:close/>
                </a:path>
              </a:pathLst>
            </a:custGeom>
            <a:blipFill>
              <a:blip r:embed="rId15"/>
              <a:stretch>
                <a:fillRect l="0" t="0" r="0" b="0"/>
              </a:stretch>
            </a:blipFill>
          </p:spPr>
        </p:sp>
      </p:grpSp>
      <p:sp>
        <p:nvSpPr>
          <p:cNvPr name="AutoShape 53" id="53"/>
          <p:cNvSpPr/>
          <p:nvPr/>
        </p:nvSpPr>
        <p:spPr>
          <a:xfrm>
            <a:off x="3516111" y="8148357"/>
            <a:ext cx="4878041" cy="0"/>
          </a:xfrm>
          <a:prstGeom prst="line">
            <a:avLst/>
          </a:prstGeom>
          <a:ln cap="flat" w="38100">
            <a:solidFill>
              <a:srgbClr val="000000"/>
            </a:solidFill>
            <a:prstDash val="solid"/>
            <a:headEnd type="none" len="sm" w="sm"/>
            <a:tailEnd type="arrow" len="sm" w="med"/>
          </a:ln>
        </p:spPr>
      </p:sp>
      <p:sp>
        <p:nvSpPr>
          <p:cNvPr name="AutoShape 54" id="54"/>
          <p:cNvSpPr/>
          <p:nvPr/>
        </p:nvSpPr>
        <p:spPr>
          <a:xfrm>
            <a:off x="9883128" y="8148357"/>
            <a:ext cx="5217723" cy="0"/>
          </a:xfrm>
          <a:prstGeom prst="line">
            <a:avLst/>
          </a:prstGeom>
          <a:ln cap="flat" w="38100">
            <a:solidFill>
              <a:srgbClr val="000000"/>
            </a:solidFill>
            <a:prstDash val="solid"/>
            <a:headEnd type="none" len="sm" w="sm"/>
            <a:tailEnd type="arrow" len="sm" w="med"/>
          </a:ln>
        </p:spPr>
      </p:sp>
      <p:sp>
        <p:nvSpPr>
          <p:cNvPr name="AutoShape 55" id="55"/>
          <p:cNvSpPr/>
          <p:nvPr/>
        </p:nvSpPr>
        <p:spPr>
          <a:xfrm flipH="true">
            <a:off x="16615580" y="2274350"/>
            <a:ext cx="224401" cy="3015737"/>
          </a:xfrm>
          <a:prstGeom prst="line">
            <a:avLst/>
          </a:prstGeom>
          <a:ln cap="flat" w="38100">
            <a:solidFill>
              <a:srgbClr val="000000"/>
            </a:solidFill>
            <a:prstDash val="solid"/>
            <a:headEnd type="none" len="sm" w="sm"/>
            <a:tailEnd type="arrow" len="sm" w="med"/>
          </a:ln>
        </p:spPr>
      </p:sp>
      <p:sp>
        <p:nvSpPr>
          <p:cNvPr name="AutoShape 56" id="56"/>
          <p:cNvSpPr/>
          <p:nvPr/>
        </p:nvSpPr>
        <p:spPr>
          <a:xfrm>
            <a:off x="1607816" y="5290086"/>
            <a:ext cx="0" cy="2858270"/>
          </a:xfrm>
          <a:prstGeom prst="line">
            <a:avLst/>
          </a:prstGeom>
          <a:ln cap="flat" w="38100">
            <a:solidFill>
              <a:srgbClr val="000000"/>
            </a:solidFill>
            <a:prstDash val="solid"/>
            <a:headEnd type="none" len="sm" w="sm"/>
            <a:tailEnd type="arrow" len="sm" w="med"/>
          </a:ln>
        </p:spPr>
      </p:sp>
      <p:sp>
        <p:nvSpPr>
          <p:cNvPr name="TextBox 57" id="57"/>
          <p:cNvSpPr txBox="true"/>
          <p:nvPr/>
        </p:nvSpPr>
        <p:spPr>
          <a:xfrm rot="0">
            <a:off x="11091589" y="7213501"/>
            <a:ext cx="2800800" cy="763270"/>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rPr>
              <a:t>6.Confirm order ready delivery</a:t>
            </a:r>
          </a:p>
        </p:txBody>
      </p:sp>
      <p:sp>
        <p:nvSpPr>
          <p:cNvPr name="TextBox 58" id="58"/>
          <p:cNvSpPr txBox="true"/>
          <p:nvPr/>
        </p:nvSpPr>
        <p:spPr>
          <a:xfrm rot="0">
            <a:off x="5003252" y="7576086"/>
            <a:ext cx="1895475" cy="37274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rPr>
              <a:t>5.Select order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8203804" y="1095033"/>
            <a:ext cx="9518660" cy="762954"/>
            <a:chOff x="0" y="0"/>
            <a:chExt cx="2475498" cy="198420"/>
          </a:xfrm>
        </p:grpSpPr>
        <p:sp>
          <p:nvSpPr>
            <p:cNvPr name="Freeform 3" id="3"/>
            <p:cNvSpPr/>
            <p:nvPr/>
          </p:nvSpPr>
          <p:spPr>
            <a:xfrm flipH="false" flipV="false" rot="0">
              <a:off x="0" y="0"/>
              <a:ext cx="2475499" cy="198420"/>
            </a:xfrm>
            <a:custGeom>
              <a:avLst/>
              <a:gdLst/>
              <a:ahLst/>
              <a:cxnLst/>
              <a:rect r="r" b="b" t="t" l="l"/>
              <a:pathLst>
                <a:path h="198420" w="2475499">
                  <a:moveTo>
                    <a:pt x="2272299" y="0"/>
                  </a:moveTo>
                  <a:lnTo>
                    <a:pt x="0" y="0"/>
                  </a:lnTo>
                  <a:lnTo>
                    <a:pt x="0" y="198420"/>
                  </a:lnTo>
                  <a:lnTo>
                    <a:pt x="2272299" y="198420"/>
                  </a:lnTo>
                  <a:lnTo>
                    <a:pt x="2475499" y="99210"/>
                  </a:lnTo>
                  <a:lnTo>
                    <a:pt x="2272299" y="0"/>
                  </a:lnTo>
                  <a:close/>
                </a:path>
              </a:pathLst>
            </a:custGeom>
            <a:solidFill>
              <a:srgbClr val="DBDBDB"/>
            </a:solidFill>
          </p:spPr>
        </p:sp>
        <p:sp>
          <p:nvSpPr>
            <p:cNvPr name="TextBox 4" id="4"/>
            <p:cNvSpPr txBox="true"/>
            <p:nvPr/>
          </p:nvSpPr>
          <p:spPr>
            <a:xfrm>
              <a:off x="0" y="-38100"/>
              <a:ext cx="2361198" cy="236520"/>
            </a:xfrm>
            <a:prstGeom prst="rect">
              <a:avLst/>
            </a:prstGeom>
          </p:spPr>
          <p:txBody>
            <a:bodyPr anchor="ctr" rtlCol="false" tIns="45916" lIns="45916" bIns="45916" rIns="45916"/>
            <a:lstStyle/>
            <a:p>
              <a:pPr algn="ctr">
                <a:lnSpc>
                  <a:spcPts val="2659"/>
                </a:lnSpc>
              </a:pPr>
            </a:p>
          </p:txBody>
        </p:sp>
      </p:grpSp>
      <p:sp>
        <p:nvSpPr>
          <p:cNvPr name="Freeform 5" id="5"/>
          <p:cNvSpPr/>
          <p:nvPr/>
        </p:nvSpPr>
        <p:spPr>
          <a:xfrm flipH="false" flipV="false" rot="0">
            <a:off x="7984478" y="747044"/>
            <a:ext cx="1458158" cy="1465485"/>
          </a:xfrm>
          <a:custGeom>
            <a:avLst/>
            <a:gdLst/>
            <a:ahLst/>
            <a:cxnLst/>
            <a:rect r="r" b="b" t="t" l="l"/>
            <a:pathLst>
              <a:path h="1465485" w="1458158">
                <a:moveTo>
                  <a:pt x="0" y="0"/>
                </a:moveTo>
                <a:lnTo>
                  <a:pt x="1458158" y="0"/>
                </a:lnTo>
                <a:lnTo>
                  <a:pt x="1458158" y="1465485"/>
                </a:lnTo>
                <a:lnTo>
                  <a:pt x="0" y="1465485"/>
                </a:lnTo>
                <a:lnTo>
                  <a:pt x="0" y="0"/>
                </a:lnTo>
                <a:close/>
              </a:path>
            </a:pathLst>
          </a:custGeom>
          <a:blipFill>
            <a:blip r:embed="rId2"/>
            <a:stretch>
              <a:fillRect l="0" t="0" r="0" b="0"/>
            </a:stretch>
          </a:blipFill>
        </p:spPr>
      </p:sp>
      <p:sp>
        <p:nvSpPr>
          <p:cNvPr name="Freeform 6" id="6"/>
          <p:cNvSpPr/>
          <p:nvPr/>
        </p:nvSpPr>
        <p:spPr>
          <a:xfrm flipH="false" flipV="false" rot="0">
            <a:off x="8136808" y="861930"/>
            <a:ext cx="1153499" cy="1153499"/>
          </a:xfrm>
          <a:custGeom>
            <a:avLst/>
            <a:gdLst/>
            <a:ahLst/>
            <a:cxnLst/>
            <a:rect r="r" b="b" t="t" l="l"/>
            <a:pathLst>
              <a:path h="1153499" w="1153499">
                <a:moveTo>
                  <a:pt x="0" y="0"/>
                </a:moveTo>
                <a:lnTo>
                  <a:pt x="1153499" y="0"/>
                </a:lnTo>
                <a:lnTo>
                  <a:pt x="1153499" y="1153499"/>
                </a:lnTo>
                <a:lnTo>
                  <a:pt x="0" y="1153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10800000">
            <a:off x="8215215" y="2560518"/>
            <a:ext cx="9507250" cy="762954"/>
            <a:chOff x="0" y="0"/>
            <a:chExt cx="2472531" cy="198420"/>
          </a:xfrm>
        </p:grpSpPr>
        <p:sp>
          <p:nvSpPr>
            <p:cNvPr name="Freeform 8" id="8"/>
            <p:cNvSpPr/>
            <p:nvPr/>
          </p:nvSpPr>
          <p:spPr>
            <a:xfrm flipH="false" flipV="false" rot="0">
              <a:off x="0" y="0"/>
              <a:ext cx="2472531" cy="198420"/>
            </a:xfrm>
            <a:custGeom>
              <a:avLst/>
              <a:gdLst/>
              <a:ahLst/>
              <a:cxnLst/>
              <a:rect r="r" b="b" t="t" l="l"/>
              <a:pathLst>
                <a:path h="198420" w="2472531">
                  <a:moveTo>
                    <a:pt x="2269331" y="0"/>
                  </a:moveTo>
                  <a:lnTo>
                    <a:pt x="0" y="0"/>
                  </a:lnTo>
                  <a:lnTo>
                    <a:pt x="0" y="198420"/>
                  </a:lnTo>
                  <a:lnTo>
                    <a:pt x="2269331" y="198420"/>
                  </a:lnTo>
                  <a:lnTo>
                    <a:pt x="2472531" y="99210"/>
                  </a:lnTo>
                  <a:lnTo>
                    <a:pt x="2269331" y="0"/>
                  </a:lnTo>
                  <a:close/>
                </a:path>
              </a:pathLst>
            </a:custGeom>
            <a:solidFill>
              <a:srgbClr val="DBDBDB"/>
            </a:solidFill>
          </p:spPr>
        </p:sp>
        <p:sp>
          <p:nvSpPr>
            <p:cNvPr name="TextBox 9" id="9"/>
            <p:cNvSpPr txBox="true"/>
            <p:nvPr/>
          </p:nvSpPr>
          <p:spPr>
            <a:xfrm>
              <a:off x="0" y="-38100"/>
              <a:ext cx="2358231" cy="236520"/>
            </a:xfrm>
            <a:prstGeom prst="rect">
              <a:avLst/>
            </a:prstGeom>
          </p:spPr>
          <p:txBody>
            <a:bodyPr anchor="ctr" rtlCol="false" tIns="45916" lIns="45916" bIns="45916" rIns="45916"/>
            <a:lstStyle/>
            <a:p>
              <a:pPr algn="ctr">
                <a:lnSpc>
                  <a:spcPts val="2659"/>
                </a:lnSpc>
              </a:pPr>
            </a:p>
          </p:txBody>
        </p:sp>
      </p:grpSp>
      <p:sp>
        <p:nvSpPr>
          <p:cNvPr name="Freeform 10" id="10"/>
          <p:cNvSpPr/>
          <p:nvPr/>
        </p:nvSpPr>
        <p:spPr>
          <a:xfrm flipH="false" flipV="false" rot="0">
            <a:off x="7995889" y="2212529"/>
            <a:ext cx="1458158" cy="1465485"/>
          </a:xfrm>
          <a:custGeom>
            <a:avLst/>
            <a:gdLst/>
            <a:ahLst/>
            <a:cxnLst/>
            <a:rect r="r" b="b" t="t" l="l"/>
            <a:pathLst>
              <a:path h="1465485" w="1458158">
                <a:moveTo>
                  <a:pt x="0" y="0"/>
                </a:moveTo>
                <a:lnTo>
                  <a:pt x="1458158" y="0"/>
                </a:lnTo>
                <a:lnTo>
                  <a:pt x="1458158" y="1465486"/>
                </a:lnTo>
                <a:lnTo>
                  <a:pt x="0" y="1465486"/>
                </a:lnTo>
                <a:lnTo>
                  <a:pt x="0" y="0"/>
                </a:lnTo>
                <a:close/>
              </a:path>
            </a:pathLst>
          </a:custGeom>
          <a:blipFill>
            <a:blip r:embed="rId5"/>
            <a:stretch>
              <a:fillRect l="0" t="0" r="0" b="0"/>
            </a:stretch>
          </a:blipFill>
        </p:spPr>
      </p:sp>
      <p:sp>
        <p:nvSpPr>
          <p:cNvPr name="Freeform 11" id="11"/>
          <p:cNvSpPr/>
          <p:nvPr/>
        </p:nvSpPr>
        <p:spPr>
          <a:xfrm flipH="false" flipV="false" rot="0">
            <a:off x="8148218" y="2327416"/>
            <a:ext cx="1153499" cy="1153499"/>
          </a:xfrm>
          <a:custGeom>
            <a:avLst/>
            <a:gdLst/>
            <a:ahLst/>
            <a:cxnLst/>
            <a:rect r="r" b="b" t="t" l="l"/>
            <a:pathLst>
              <a:path h="1153499" w="1153499">
                <a:moveTo>
                  <a:pt x="0" y="0"/>
                </a:moveTo>
                <a:lnTo>
                  <a:pt x="1153500" y="0"/>
                </a:lnTo>
                <a:lnTo>
                  <a:pt x="1153500" y="1153499"/>
                </a:lnTo>
                <a:lnTo>
                  <a:pt x="0" y="1153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10800000">
            <a:off x="8203804" y="4026004"/>
            <a:ext cx="9518660" cy="762954"/>
            <a:chOff x="0" y="0"/>
            <a:chExt cx="2475498" cy="198420"/>
          </a:xfrm>
        </p:grpSpPr>
        <p:sp>
          <p:nvSpPr>
            <p:cNvPr name="Freeform 13" id="13"/>
            <p:cNvSpPr/>
            <p:nvPr/>
          </p:nvSpPr>
          <p:spPr>
            <a:xfrm flipH="false" flipV="false" rot="0">
              <a:off x="0" y="0"/>
              <a:ext cx="2475499" cy="198420"/>
            </a:xfrm>
            <a:custGeom>
              <a:avLst/>
              <a:gdLst/>
              <a:ahLst/>
              <a:cxnLst/>
              <a:rect r="r" b="b" t="t" l="l"/>
              <a:pathLst>
                <a:path h="198420" w="2475499">
                  <a:moveTo>
                    <a:pt x="2272299" y="0"/>
                  </a:moveTo>
                  <a:lnTo>
                    <a:pt x="0" y="0"/>
                  </a:lnTo>
                  <a:lnTo>
                    <a:pt x="0" y="198420"/>
                  </a:lnTo>
                  <a:lnTo>
                    <a:pt x="2272299" y="198420"/>
                  </a:lnTo>
                  <a:lnTo>
                    <a:pt x="2475499" y="99210"/>
                  </a:lnTo>
                  <a:lnTo>
                    <a:pt x="2272299" y="0"/>
                  </a:lnTo>
                  <a:close/>
                </a:path>
              </a:pathLst>
            </a:custGeom>
            <a:solidFill>
              <a:srgbClr val="DBDBDB"/>
            </a:solidFill>
          </p:spPr>
        </p:sp>
        <p:sp>
          <p:nvSpPr>
            <p:cNvPr name="TextBox 14" id="14"/>
            <p:cNvSpPr txBox="true"/>
            <p:nvPr/>
          </p:nvSpPr>
          <p:spPr>
            <a:xfrm>
              <a:off x="0" y="-38100"/>
              <a:ext cx="2361198" cy="236520"/>
            </a:xfrm>
            <a:prstGeom prst="rect">
              <a:avLst/>
            </a:prstGeom>
          </p:spPr>
          <p:txBody>
            <a:bodyPr anchor="ctr" rtlCol="false" tIns="45916" lIns="45916" bIns="45916" rIns="45916"/>
            <a:lstStyle/>
            <a:p>
              <a:pPr algn="ctr">
                <a:lnSpc>
                  <a:spcPts val="2659"/>
                </a:lnSpc>
              </a:pPr>
            </a:p>
          </p:txBody>
        </p:sp>
      </p:grpSp>
      <p:sp>
        <p:nvSpPr>
          <p:cNvPr name="Freeform 15" id="15"/>
          <p:cNvSpPr/>
          <p:nvPr/>
        </p:nvSpPr>
        <p:spPr>
          <a:xfrm flipH="false" flipV="false" rot="0">
            <a:off x="7984478" y="3678015"/>
            <a:ext cx="1458158" cy="1465485"/>
          </a:xfrm>
          <a:custGeom>
            <a:avLst/>
            <a:gdLst/>
            <a:ahLst/>
            <a:cxnLst/>
            <a:rect r="r" b="b" t="t" l="l"/>
            <a:pathLst>
              <a:path h="1465485" w="1458158">
                <a:moveTo>
                  <a:pt x="0" y="0"/>
                </a:moveTo>
                <a:lnTo>
                  <a:pt x="1458158" y="0"/>
                </a:lnTo>
                <a:lnTo>
                  <a:pt x="1458158" y="1465485"/>
                </a:lnTo>
                <a:lnTo>
                  <a:pt x="0" y="1465485"/>
                </a:lnTo>
                <a:lnTo>
                  <a:pt x="0" y="0"/>
                </a:lnTo>
                <a:close/>
              </a:path>
            </a:pathLst>
          </a:custGeom>
          <a:blipFill>
            <a:blip r:embed="rId5"/>
            <a:stretch>
              <a:fillRect l="0" t="0" r="0" b="0"/>
            </a:stretch>
          </a:blipFill>
        </p:spPr>
      </p:sp>
      <p:sp>
        <p:nvSpPr>
          <p:cNvPr name="Freeform 16" id="16"/>
          <p:cNvSpPr/>
          <p:nvPr/>
        </p:nvSpPr>
        <p:spPr>
          <a:xfrm flipH="false" flipV="false" rot="0">
            <a:off x="8136808" y="3792901"/>
            <a:ext cx="1153499" cy="1153499"/>
          </a:xfrm>
          <a:custGeom>
            <a:avLst/>
            <a:gdLst/>
            <a:ahLst/>
            <a:cxnLst/>
            <a:rect r="r" b="b" t="t" l="l"/>
            <a:pathLst>
              <a:path h="1153499" w="1153499">
                <a:moveTo>
                  <a:pt x="0" y="0"/>
                </a:moveTo>
                <a:lnTo>
                  <a:pt x="1153499" y="0"/>
                </a:lnTo>
                <a:lnTo>
                  <a:pt x="1153499" y="1153499"/>
                </a:lnTo>
                <a:lnTo>
                  <a:pt x="0" y="1153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7" id="17"/>
          <p:cNvGrpSpPr/>
          <p:nvPr/>
        </p:nvGrpSpPr>
        <p:grpSpPr>
          <a:xfrm rot="-10800000">
            <a:off x="8215215" y="5491489"/>
            <a:ext cx="9507250" cy="762954"/>
            <a:chOff x="0" y="0"/>
            <a:chExt cx="2472531" cy="198420"/>
          </a:xfrm>
        </p:grpSpPr>
        <p:sp>
          <p:nvSpPr>
            <p:cNvPr name="Freeform 18" id="18"/>
            <p:cNvSpPr/>
            <p:nvPr/>
          </p:nvSpPr>
          <p:spPr>
            <a:xfrm flipH="false" flipV="false" rot="0">
              <a:off x="0" y="0"/>
              <a:ext cx="2472531" cy="198420"/>
            </a:xfrm>
            <a:custGeom>
              <a:avLst/>
              <a:gdLst/>
              <a:ahLst/>
              <a:cxnLst/>
              <a:rect r="r" b="b" t="t" l="l"/>
              <a:pathLst>
                <a:path h="198420" w="2472531">
                  <a:moveTo>
                    <a:pt x="2269331" y="0"/>
                  </a:moveTo>
                  <a:lnTo>
                    <a:pt x="0" y="0"/>
                  </a:lnTo>
                  <a:lnTo>
                    <a:pt x="0" y="198420"/>
                  </a:lnTo>
                  <a:lnTo>
                    <a:pt x="2269331" y="198420"/>
                  </a:lnTo>
                  <a:lnTo>
                    <a:pt x="2472531" y="99210"/>
                  </a:lnTo>
                  <a:lnTo>
                    <a:pt x="2269331" y="0"/>
                  </a:lnTo>
                  <a:close/>
                </a:path>
              </a:pathLst>
            </a:custGeom>
            <a:solidFill>
              <a:srgbClr val="DBDBDB"/>
            </a:solidFill>
          </p:spPr>
        </p:sp>
        <p:sp>
          <p:nvSpPr>
            <p:cNvPr name="TextBox 19" id="19"/>
            <p:cNvSpPr txBox="true"/>
            <p:nvPr/>
          </p:nvSpPr>
          <p:spPr>
            <a:xfrm>
              <a:off x="0" y="-38100"/>
              <a:ext cx="2358231" cy="236520"/>
            </a:xfrm>
            <a:prstGeom prst="rect">
              <a:avLst/>
            </a:prstGeom>
          </p:spPr>
          <p:txBody>
            <a:bodyPr anchor="ctr" rtlCol="false" tIns="45916" lIns="45916" bIns="45916" rIns="45916"/>
            <a:lstStyle/>
            <a:p>
              <a:pPr algn="ctr">
                <a:lnSpc>
                  <a:spcPts val="2659"/>
                </a:lnSpc>
              </a:pPr>
            </a:p>
          </p:txBody>
        </p:sp>
      </p:grpSp>
      <p:sp>
        <p:nvSpPr>
          <p:cNvPr name="Freeform 20" id="20"/>
          <p:cNvSpPr/>
          <p:nvPr/>
        </p:nvSpPr>
        <p:spPr>
          <a:xfrm flipH="false" flipV="false" rot="0">
            <a:off x="7995889" y="5143500"/>
            <a:ext cx="1458158" cy="1465485"/>
          </a:xfrm>
          <a:custGeom>
            <a:avLst/>
            <a:gdLst/>
            <a:ahLst/>
            <a:cxnLst/>
            <a:rect r="r" b="b" t="t" l="l"/>
            <a:pathLst>
              <a:path h="1465485" w="1458158">
                <a:moveTo>
                  <a:pt x="0" y="0"/>
                </a:moveTo>
                <a:lnTo>
                  <a:pt x="1458158" y="0"/>
                </a:lnTo>
                <a:lnTo>
                  <a:pt x="1458158" y="1465485"/>
                </a:lnTo>
                <a:lnTo>
                  <a:pt x="0" y="1465485"/>
                </a:lnTo>
                <a:lnTo>
                  <a:pt x="0" y="0"/>
                </a:lnTo>
                <a:close/>
              </a:path>
            </a:pathLst>
          </a:custGeom>
          <a:blipFill>
            <a:blip r:embed="rId5"/>
            <a:stretch>
              <a:fillRect l="0" t="0" r="0" b="0"/>
            </a:stretch>
          </a:blipFill>
        </p:spPr>
      </p:sp>
      <p:sp>
        <p:nvSpPr>
          <p:cNvPr name="Freeform 21" id="21"/>
          <p:cNvSpPr/>
          <p:nvPr/>
        </p:nvSpPr>
        <p:spPr>
          <a:xfrm flipH="false" flipV="false" rot="0">
            <a:off x="8148218" y="5258387"/>
            <a:ext cx="1153499" cy="1153499"/>
          </a:xfrm>
          <a:custGeom>
            <a:avLst/>
            <a:gdLst/>
            <a:ahLst/>
            <a:cxnLst/>
            <a:rect r="r" b="b" t="t" l="l"/>
            <a:pathLst>
              <a:path h="1153499" w="1153499">
                <a:moveTo>
                  <a:pt x="0" y="0"/>
                </a:moveTo>
                <a:lnTo>
                  <a:pt x="1153500" y="0"/>
                </a:lnTo>
                <a:lnTo>
                  <a:pt x="1153500" y="1153499"/>
                </a:lnTo>
                <a:lnTo>
                  <a:pt x="0" y="1153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2" id="22"/>
          <p:cNvGrpSpPr/>
          <p:nvPr/>
        </p:nvGrpSpPr>
        <p:grpSpPr>
          <a:xfrm rot="-10800000">
            <a:off x="8203804" y="6956975"/>
            <a:ext cx="9518660" cy="762954"/>
            <a:chOff x="0" y="0"/>
            <a:chExt cx="2475498" cy="198420"/>
          </a:xfrm>
        </p:grpSpPr>
        <p:sp>
          <p:nvSpPr>
            <p:cNvPr name="Freeform 23" id="23"/>
            <p:cNvSpPr/>
            <p:nvPr/>
          </p:nvSpPr>
          <p:spPr>
            <a:xfrm flipH="false" flipV="false" rot="0">
              <a:off x="0" y="0"/>
              <a:ext cx="2475499" cy="198420"/>
            </a:xfrm>
            <a:custGeom>
              <a:avLst/>
              <a:gdLst/>
              <a:ahLst/>
              <a:cxnLst/>
              <a:rect r="r" b="b" t="t" l="l"/>
              <a:pathLst>
                <a:path h="198420" w="2475499">
                  <a:moveTo>
                    <a:pt x="2272299" y="0"/>
                  </a:moveTo>
                  <a:lnTo>
                    <a:pt x="0" y="0"/>
                  </a:lnTo>
                  <a:lnTo>
                    <a:pt x="0" y="198420"/>
                  </a:lnTo>
                  <a:lnTo>
                    <a:pt x="2272299" y="198420"/>
                  </a:lnTo>
                  <a:lnTo>
                    <a:pt x="2475499" y="99210"/>
                  </a:lnTo>
                  <a:lnTo>
                    <a:pt x="2272299" y="0"/>
                  </a:lnTo>
                  <a:close/>
                </a:path>
              </a:pathLst>
            </a:custGeom>
            <a:solidFill>
              <a:srgbClr val="DBDBDB"/>
            </a:solidFill>
          </p:spPr>
        </p:sp>
        <p:sp>
          <p:nvSpPr>
            <p:cNvPr name="TextBox 24" id="24"/>
            <p:cNvSpPr txBox="true"/>
            <p:nvPr/>
          </p:nvSpPr>
          <p:spPr>
            <a:xfrm>
              <a:off x="0" y="-38100"/>
              <a:ext cx="2361198" cy="236520"/>
            </a:xfrm>
            <a:prstGeom prst="rect">
              <a:avLst/>
            </a:prstGeom>
          </p:spPr>
          <p:txBody>
            <a:bodyPr anchor="ctr" rtlCol="false" tIns="45916" lIns="45916" bIns="45916" rIns="45916"/>
            <a:lstStyle/>
            <a:p>
              <a:pPr algn="ctr">
                <a:lnSpc>
                  <a:spcPts val="2659"/>
                </a:lnSpc>
              </a:pPr>
            </a:p>
          </p:txBody>
        </p:sp>
      </p:grpSp>
      <p:sp>
        <p:nvSpPr>
          <p:cNvPr name="Freeform 25" id="25"/>
          <p:cNvSpPr/>
          <p:nvPr/>
        </p:nvSpPr>
        <p:spPr>
          <a:xfrm flipH="false" flipV="false" rot="0">
            <a:off x="7984478" y="6608985"/>
            <a:ext cx="1458158" cy="1465485"/>
          </a:xfrm>
          <a:custGeom>
            <a:avLst/>
            <a:gdLst/>
            <a:ahLst/>
            <a:cxnLst/>
            <a:rect r="r" b="b" t="t" l="l"/>
            <a:pathLst>
              <a:path h="1465485" w="1458158">
                <a:moveTo>
                  <a:pt x="0" y="0"/>
                </a:moveTo>
                <a:lnTo>
                  <a:pt x="1458158" y="0"/>
                </a:lnTo>
                <a:lnTo>
                  <a:pt x="1458158" y="1465486"/>
                </a:lnTo>
                <a:lnTo>
                  <a:pt x="0" y="1465486"/>
                </a:lnTo>
                <a:lnTo>
                  <a:pt x="0" y="0"/>
                </a:lnTo>
                <a:close/>
              </a:path>
            </a:pathLst>
          </a:custGeom>
          <a:blipFill>
            <a:blip r:embed="rId5"/>
            <a:stretch>
              <a:fillRect l="0" t="0" r="0" b="0"/>
            </a:stretch>
          </a:blipFill>
        </p:spPr>
      </p:sp>
      <p:sp>
        <p:nvSpPr>
          <p:cNvPr name="Freeform 26" id="26"/>
          <p:cNvSpPr/>
          <p:nvPr/>
        </p:nvSpPr>
        <p:spPr>
          <a:xfrm flipH="false" flipV="false" rot="0">
            <a:off x="8136808" y="6723872"/>
            <a:ext cx="1153499" cy="1153499"/>
          </a:xfrm>
          <a:custGeom>
            <a:avLst/>
            <a:gdLst/>
            <a:ahLst/>
            <a:cxnLst/>
            <a:rect r="r" b="b" t="t" l="l"/>
            <a:pathLst>
              <a:path h="1153499" w="1153499">
                <a:moveTo>
                  <a:pt x="0" y="0"/>
                </a:moveTo>
                <a:lnTo>
                  <a:pt x="1153499" y="0"/>
                </a:lnTo>
                <a:lnTo>
                  <a:pt x="1153499" y="1153499"/>
                </a:lnTo>
                <a:lnTo>
                  <a:pt x="0" y="11534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7" id="27"/>
          <p:cNvGrpSpPr/>
          <p:nvPr/>
        </p:nvGrpSpPr>
        <p:grpSpPr>
          <a:xfrm rot="-10800000">
            <a:off x="8203804" y="8422460"/>
            <a:ext cx="9518660" cy="762954"/>
            <a:chOff x="0" y="0"/>
            <a:chExt cx="2475498" cy="198420"/>
          </a:xfrm>
        </p:grpSpPr>
        <p:sp>
          <p:nvSpPr>
            <p:cNvPr name="Freeform 28" id="28"/>
            <p:cNvSpPr/>
            <p:nvPr/>
          </p:nvSpPr>
          <p:spPr>
            <a:xfrm flipH="false" flipV="false" rot="0">
              <a:off x="0" y="0"/>
              <a:ext cx="2475499" cy="198420"/>
            </a:xfrm>
            <a:custGeom>
              <a:avLst/>
              <a:gdLst/>
              <a:ahLst/>
              <a:cxnLst/>
              <a:rect r="r" b="b" t="t" l="l"/>
              <a:pathLst>
                <a:path h="198420" w="2475499">
                  <a:moveTo>
                    <a:pt x="2272299" y="0"/>
                  </a:moveTo>
                  <a:lnTo>
                    <a:pt x="0" y="0"/>
                  </a:lnTo>
                  <a:lnTo>
                    <a:pt x="0" y="198420"/>
                  </a:lnTo>
                  <a:lnTo>
                    <a:pt x="2272299" y="198420"/>
                  </a:lnTo>
                  <a:lnTo>
                    <a:pt x="2475499" y="99210"/>
                  </a:lnTo>
                  <a:lnTo>
                    <a:pt x="2272299" y="0"/>
                  </a:lnTo>
                  <a:close/>
                </a:path>
              </a:pathLst>
            </a:custGeom>
            <a:solidFill>
              <a:srgbClr val="DBDBDB"/>
            </a:solidFill>
          </p:spPr>
        </p:sp>
        <p:sp>
          <p:nvSpPr>
            <p:cNvPr name="TextBox 29" id="29"/>
            <p:cNvSpPr txBox="true"/>
            <p:nvPr/>
          </p:nvSpPr>
          <p:spPr>
            <a:xfrm>
              <a:off x="0" y="-38100"/>
              <a:ext cx="2361198" cy="236520"/>
            </a:xfrm>
            <a:prstGeom prst="rect">
              <a:avLst/>
            </a:prstGeom>
          </p:spPr>
          <p:txBody>
            <a:bodyPr anchor="ctr" rtlCol="false" tIns="45916" lIns="45916" bIns="45916" rIns="45916"/>
            <a:lstStyle/>
            <a:p>
              <a:pPr algn="ctr">
                <a:lnSpc>
                  <a:spcPts val="2659"/>
                </a:lnSpc>
              </a:pPr>
            </a:p>
          </p:txBody>
        </p:sp>
      </p:grpSp>
      <p:sp>
        <p:nvSpPr>
          <p:cNvPr name="Freeform 30" id="30"/>
          <p:cNvSpPr/>
          <p:nvPr/>
        </p:nvSpPr>
        <p:spPr>
          <a:xfrm flipH="false" flipV="false" rot="0">
            <a:off x="7984478" y="8074471"/>
            <a:ext cx="1458158" cy="1465485"/>
          </a:xfrm>
          <a:custGeom>
            <a:avLst/>
            <a:gdLst/>
            <a:ahLst/>
            <a:cxnLst/>
            <a:rect r="r" b="b" t="t" l="l"/>
            <a:pathLst>
              <a:path h="1465485" w="1458158">
                <a:moveTo>
                  <a:pt x="0" y="0"/>
                </a:moveTo>
                <a:lnTo>
                  <a:pt x="1458158" y="0"/>
                </a:lnTo>
                <a:lnTo>
                  <a:pt x="1458158" y="1465485"/>
                </a:lnTo>
                <a:lnTo>
                  <a:pt x="0" y="1465485"/>
                </a:lnTo>
                <a:lnTo>
                  <a:pt x="0" y="0"/>
                </a:lnTo>
                <a:close/>
              </a:path>
            </a:pathLst>
          </a:custGeom>
          <a:blipFill>
            <a:blip r:embed="rId5"/>
            <a:stretch>
              <a:fillRect l="0" t="0" r="0" b="0"/>
            </a:stretch>
          </a:blipFill>
        </p:spPr>
      </p:sp>
      <p:sp>
        <p:nvSpPr>
          <p:cNvPr name="Freeform 31" id="31"/>
          <p:cNvSpPr/>
          <p:nvPr/>
        </p:nvSpPr>
        <p:spPr>
          <a:xfrm flipH="false" flipV="false" rot="0">
            <a:off x="8136808" y="8189357"/>
            <a:ext cx="1153499" cy="1153499"/>
          </a:xfrm>
          <a:custGeom>
            <a:avLst/>
            <a:gdLst/>
            <a:ahLst/>
            <a:cxnLst/>
            <a:rect r="r" b="b" t="t" l="l"/>
            <a:pathLst>
              <a:path h="1153499" w="1153499">
                <a:moveTo>
                  <a:pt x="0" y="0"/>
                </a:moveTo>
                <a:lnTo>
                  <a:pt x="1153499" y="0"/>
                </a:lnTo>
                <a:lnTo>
                  <a:pt x="1153499" y="1153500"/>
                </a:lnTo>
                <a:lnTo>
                  <a:pt x="0" y="1153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2" id="32"/>
          <p:cNvGrpSpPr/>
          <p:nvPr/>
        </p:nvGrpSpPr>
        <p:grpSpPr>
          <a:xfrm rot="0">
            <a:off x="1028700" y="1555231"/>
            <a:ext cx="6468964" cy="6782338"/>
            <a:chOff x="0" y="0"/>
            <a:chExt cx="8625285" cy="9043118"/>
          </a:xfrm>
        </p:grpSpPr>
        <p:sp>
          <p:nvSpPr>
            <p:cNvPr name="Freeform 33" id="33"/>
            <p:cNvSpPr/>
            <p:nvPr/>
          </p:nvSpPr>
          <p:spPr>
            <a:xfrm flipH="false" flipV="false" rot="0">
              <a:off x="0" y="0"/>
              <a:ext cx="8625285" cy="8221763"/>
            </a:xfrm>
            <a:custGeom>
              <a:avLst/>
              <a:gdLst/>
              <a:ahLst/>
              <a:cxnLst/>
              <a:rect r="r" b="b" t="t" l="l"/>
              <a:pathLst>
                <a:path h="8221763" w="8625285">
                  <a:moveTo>
                    <a:pt x="0" y="0"/>
                  </a:moveTo>
                  <a:lnTo>
                    <a:pt x="8625285" y="0"/>
                  </a:lnTo>
                  <a:lnTo>
                    <a:pt x="8625285" y="8221763"/>
                  </a:lnTo>
                  <a:lnTo>
                    <a:pt x="0" y="8221763"/>
                  </a:lnTo>
                  <a:lnTo>
                    <a:pt x="0" y="0"/>
                  </a:lnTo>
                  <a:close/>
                </a:path>
              </a:pathLst>
            </a:custGeom>
            <a:blipFill>
              <a:blip r:embed="rId6">
                <a:alphaModFix amt="69000"/>
                <a:extLst>
                  <a:ext uri="{96DAC541-7B7A-43D3-8B79-37D633B846F1}">
                    <asvg:svgBlip xmlns:asvg="http://schemas.microsoft.com/office/drawing/2016/SVG/main" r:embed="rId7"/>
                  </a:ext>
                </a:extLst>
              </a:blip>
              <a:stretch>
                <a:fillRect l="-12187" t="-11778" r="-8065" b="-14376"/>
              </a:stretch>
            </a:blipFill>
            <a:ln cap="sq">
              <a:noFill/>
              <a:prstDash val="lgDash"/>
              <a:miter/>
            </a:ln>
          </p:spPr>
        </p:sp>
        <p:sp>
          <p:nvSpPr>
            <p:cNvPr name="Freeform 34" id="34"/>
            <p:cNvSpPr/>
            <p:nvPr/>
          </p:nvSpPr>
          <p:spPr>
            <a:xfrm flipH="false" flipV="false" rot="0">
              <a:off x="1708619" y="1397733"/>
              <a:ext cx="5208046" cy="5208046"/>
            </a:xfrm>
            <a:custGeom>
              <a:avLst/>
              <a:gdLst/>
              <a:ahLst/>
              <a:cxnLst/>
              <a:rect r="r" b="b" t="t" l="l"/>
              <a:pathLst>
                <a:path h="5208046" w="5208046">
                  <a:moveTo>
                    <a:pt x="0" y="0"/>
                  </a:moveTo>
                  <a:lnTo>
                    <a:pt x="5208047" y="0"/>
                  </a:lnTo>
                  <a:lnTo>
                    <a:pt x="5208047" y="5208046"/>
                  </a:lnTo>
                  <a:lnTo>
                    <a:pt x="0" y="5208046"/>
                  </a:lnTo>
                  <a:lnTo>
                    <a:pt x="0" y="0"/>
                  </a:lnTo>
                  <a:close/>
                </a:path>
              </a:pathLst>
            </a:custGeom>
            <a:blipFill>
              <a:blip r:embed="rId8"/>
              <a:stretch>
                <a:fillRect l="0" t="0" r="0" b="0"/>
              </a:stretch>
            </a:blipFill>
          </p:spPr>
        </p:sp>
        <p:grpSp>
          <p:nvGrpSpPr>
            <p:cNvPr name="Group 35" id="35"/>
            <p:cNvGrpSpPr/>
            <p:nvPr/>
          </p:nvGrpSpPr>
          <p:grpSpPr>
            <a:xfrm rot="0">
              <a:off x="1127621" y="925860"/>
              <a:ext cx="6370043" cy="6370043"/>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82645" y="0"/>
                    </a:moveTo>
                    <a:lnTo>
                      <a:pt x="730155" y="0"/>
                    </a:lnTo>
                    <a:cubicBezTo>
                      <a:pt x="752074" y="0"/>
                      <a:pt x="773095" y="8707"/>
                      <a:pt x="788594" y="24206"/>
                    </a:cubicBezTo>
                    <a:cubicBezTo>
                      <a:pt x="804093" y="39705"/>
                      <a:pt x="812800" y="60726"/>
                      <a:pt x="812800" y="82645"/>
                    </a:cubicBezTo>
                    <a:lnTo>
                      <a:pt x="812800" y="730155"/>
                    </a:lnTo>
                    <a:cubicBezTo>
                      <a:pt x="812800" y="752074"/>
                      <a:pt x="804093" y="773095"/>
                      <a:pt x="788594" y="788594"/>
                    </a:cubicBezTo>
                    <a:cubicBezTo>
                      <a:pt x="773095" y="804093"/>
                      <a:pt x="752074" y="812800"/>
                      <a:pt x="730155" y="812800"/>
                    </a:cubicBezTo>
                    <a:lnTo>
                      <a:pt x="82645" y="812800"/>
                    </a:lnTo>
                    <a:cubicBezTo>
                      <a:pt x="60726" y="812800"/>
                      <a:pt x="39705" y="804093"/>
                      <a:pt x="24206" y="788594"/>
                    </a:cubicBezTo>
                    <a:cubicBezTo>
                      <a:pt x="8707" y="773095"/>
                      <a:pt x="0" y="752074"/>
                      <a:pt x="0" y="730155"/>
                    </a:cubicBezTo>
                    <a:lnTo>
                      <a:pt x="0" y="82645"/>
                    </a:lnTo>
                    <a:cubicBezTo>
                      <a:pt x="0" y="60726"/>
                      <a:pt x="8707" y="39705"/>
                      <a:pt x="24206" y="24206"/>
                    </a:cubicBezTo>
                    <a:cubicBezTo>
                      <a:pt x="39705" y="8707"/>
                      <a:pt x="60726" y="0"/>
                      <a:pt x="82645" y="0"/>
                    </a:cubicBezTo>
                    <a:close/>
                  </a:path>
                </a:pathLst>
              </a:custGeom>
              <a:solidFill>
                <a:srgbClr val="000000">
                  <a:alpha val="0"/>
                </a:srgbClr>
              </a:solidFill>
              <a:ln w="38100" cap="rnd">
                <a:solidFill>
                  <a:srgbClr val="EC407A"/>
                </a:solidFill>
                <a:prstDash val="lgDash"/>
                <a:round/>
              </a:ln>
            </p:spPr>
          </p:sp>
          <p:sp>
            <p:nvSpPr>
              <p:cNvPr name="TextBox 37" id="3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38" id="38"/>
            <p:cNvSpPr txBox="true"/>
            <p:nvPr/>
          </p:nvSpPr>
          <p:spPr>
            <a:xfrm rot="0">
              <a:off x="0" y="8078248"/>
              <a:ext cx="8625285" cy="964870"/>
            </a:xfrm>
            <a:prstGeom prst="rect">
              <a:avLst/>
            </a:prstGeom>
          </p:spPr>
          <p:txBody>
            <a:bodyPr anchor="t" rtlCol="false" tIns="0" lIns="0" bIns="0" rIns="0">
              <a:spAutoFit/>
            </a:bodyPr>
            <a:lstStyle/>
            <a:p>
              <a:pPr algn="ctr">
                <a:lnSpc>
                  <a:spcPts val="5327"/>
                </a:lnSpc>
              </a:pPr>
              <a:r>
                <a:rPr lang="en-US" sz="5172">
                  <a:solidFill>
                    <a:srgbClr val="321211"/>
                  </a:solidFill>
                  <a:latin typeface="Canva Sans Bold"/>
                </a:rPr>
                <a:t>TABLE OF CONTENT</a:t>
              </a:r>
            </a:p>
          </p:txBody>
        </p:sp>
      </p:grpSp>
      <p:sp>
        <p:nvSpPr>
          <p:cNvPr name="TextBox 39" id="39"/>
          <p:cNvSpPr txBox="true"/>
          <p:nvPr/>
        </p:nvSpPr>
        <p:spPr>
          <a:xfrm rot="0">
            <a:off x="9746424" y="1165409"/>
            <a:ext cx="6502458" cy="555526"/>
          </a:xfrm>
          <a:prstGeom prst="rect">
            <a:avLst/>
          </a:prstGeom>
        </p:spPr>
        <p:txBody>
          <a:bodyPr anchor="t" rtlCol="false" tIns="0" lIns="0" bIns="0" rIns="0">
            <a:spAutoFit/>
          </a:bodyPr>
          <a:lstStyle/>
          <a:p>
            <a:pPr algn="l" marL="0" indent="0" lvl="0">
              <a:lnSpc>
                <a:spcPts val="4555"/>
              </a:lnSpc>
              <a:spcBef>
                <a:spcPct val="0"/>
              </a:spcBef>
            </a:pPr>
            <a:r>
              <a:rPr lang="en-US" sz="3253">
                <a:solidFill>
                  <a:srgbClr val="321211"/>
                </a:solidFill>
                <a:latin typeface="Canva Sans Bold"/>
              </a:rPr>
              <a:t>INTRODUCTION</a:t>
            </a:r>
          </a:p>
        </p:txBody>
      </p:sp>
      <p:sp>
        <p:nvSpPr>
          <p:cNvPr name="TextBox 40" id="40"/>
          <p:cNvSpPr txBox="true"/>
          <p:nvPr/>
        </p:nvSpPr>
        <p:spPr>
          <a:xfrm rot="0">
            <a:off x="8312736" y="1077317"/>
            <a:ext cx="801644" cy="646527"/>
          </a:xfrm>
          <a:prstGeom prst="rect">
            <a:avLst/>
          </a:prstGeom>
        </p:spPr>
        <p:txBody>
          <a:bodyPr anchor="t" rtlCol="false" tIns="0" lIns="0" bIns="0" rIns="0">
            <a:spAutoFit/>
          </a:bodyPr>
          <a:lstStyle/>
          <a:p>
            <a:pPr algn="ctr">
              <a:lnSpc>
                <a:spcPts val="5314"/>
              </a:lnSpc>
            </a:pPr>
            <a:r>
              <a:rPr lang="en-US" sz="3796">
                <a:solidFill>
                  <a:srgbClr val="FDFEFE"/>
                </a:solidFill>
                <a:latin typeface="Canva Sans Bold"/>
              </a:rPr>
              <a:t>01</a:t>
            </a:r>
          </a:p>
        </p:txBody>
      </p:sp>
      <p:sp>
        <p:nvSpPr>
          <p:cNvPr name="TextBox 41" id="41"/>
          <p:cNvSpPr txBox="true"/>
          <p:nvPr/>
        </p:nvSpPr>
        <p:spPr>
          <a:xfrm rot="0">
            <a:off x="9757834" y="2630895"/>
            <a:ext cx="6502458" cy="555526"/>
          </a:xfrm>
          <a:prstGeom prst="rect">
            <a:avLst/>
          </a:prstGeom>
        </p:spPr>
        <p:txBody>
          <a:bodyPr anchor="t" rtlCol="false" tIns="0" lIns="0" bIns="0" rIns="0">
            <a:spAutoFit/>
          </a:bodyPr>
          <a:lstStyle/>
          <a:p>
            <a:pPr algn="l" marL="0" indent="0" lvl="0">
              <a:lnSpc>
                <a:spcPts val="4555"/>
              </a:lnSpc>
              <a:spcBef>
                <a:spcPct val="0"/>
              </a:spcBef>
            </a:pPr>
            <a:r>
              <a:rPr lang="en-US" sz="3253">
                <a:solidFill>
                  <a:srgbClr val="321211"/>
                </a:solidFill>
                <a:latin typeface="Canva Sans Bold"/>
              </a:rPr>
              <a:t>PROBLEMS &amp; SOLUTIONS</a:t>
            </a:r>
          </a:p>
        </p:txBody>
      </p:sp>
      <p:sp>
        <p:nvSpPr>
          <p:cNvPr name="TextBox 42" id="42"/>
          <p:cNvSpPr txBox="true"/>
          <p:nvPr/>
        </p:nvSpPr>
        <p:spPr>
          <a:xfrm rot="0">
            <a:off x="8324146" y="2542802"/>
            <a:ext cx="801644" cy="646527"/>
          </a:xfrm>
          <a:prstGeom prst="rect">
            <a:avLst/>
          </a:prstGeom>
        </p:spPr>
        <p:txBody>
          <a:bodyPr anchor="t" rtlCol="false" tIns="0" lIns="0" bIns="0" rIns="0">
            <a:spAutoFit/>
          </a:bodyPr>
          <a:lstStyle/>
          <a:p>
            <a:pPr algn="ctr">
              <a:lnSpc>
                <a:spcPts val="5314"/>
              </a:lnSpc>
            </a:pPr>
            <a:r>
              <a:rPr lang="en-US" sz="3796">
                <a:solidFill>
                  <a:srgbClr val="FDFEFE"/>
                </a:solidFill>
                <a:latin typeface="Canva Sans Bold"/>
              </a:rPr>
              <a:t>02</a:t>
            </a:r>
          </a:p>
        </p:txBody>
      </p:sp>
      <p:sp>
        <p:nvSpPr>
          <p:cNvPr name="TextBox 43" id="43"/>
          <p:cNvSpPr txBox="true"/>
          <p:nvPr/>
        </p:nvSpPr>
        <p:spPr>
          <a:xfrm rot="0">
            <a:off x="9746424" y="4099657"/>
            <a:ext cx="7829778" cy="555526"/>
          </a:xfrm>
          <a:prstGeom prst="rect">
            <a:avLst/>
          </a:prstGeom>
        </p:spPr>
        <p:txBody>
          <a:bodyPr anchor="t" rtlCol="false" tIns="0" lIns="0" bIns="0" rIns="0">
            <a:spAutoFit/>
          </a:bodyPr>
          <a:lstStyle/>
          <a:p>
            <a:pPr algn="l" marL="0" indent="0" lvl="0">
              <a:lnSpc>
                <a:spcPts val="4555"/>
              </a:lnSpc>
              <a:spcBef>
                <a:spcPct val="0"/>
              </a:spcBef>
            </a:pPr>
            <a:r>
              <a:rPr lang="en-US" sz="3253">
                <a:solidFill>
                  <a:srgbClr val="321211"/>
                </a:solidFill>
                <a:latin typeface="Canva Sans Bold"/>
              </a:rPr>
              <a:t>SYSTEM OVERVIEW &amp; TECHNOLOGIES</a:t>
            </a:r>
          </a:p>
        </p:txBody>
      </p:sp>
      <p:sp>
        <p:nvSpPr>
          <p:cNvPr name="TextBox 44" id="44"/>
          <p:cNvSpPr txBox="true"/>
          <p:nvPr/>
        </p:nvSpPr>
        <p:spPr>
          <a:xfrm rot="0">
            <a:off x="8312736" y="4008287"/>
            <a:ext cx="801644" cy="646527"/>
          </a:xfrm>
          <a:prstGeom prst="rect">
            <a:avLst/>
          </a:prstGeom>
        </p:spPr>
        <p:txBody>
          <a:bodyPr anchor="t" rtlCol="false" tIns="0" lIns="0" bIns="0" rIns="0">
            <a:spAutoFit/>
          </a:bodyPr>
          <a:lstStyle/>
          <a:p>
            <a:pPr algn="ctr">
              <a:lnSpc>
                <a:spcPts val="5314"/>
              </a:lnSpc>
            </a:pPr>
            <a:r>
              <a:rPr lang="en-US" sz="3796">
                <a:solidFill>
                  <a:srgbClr val="FDFEFE"/>
                </a:solidFill>
                <a:latin typeface="Canva Sans Bold"/>
              </a:rPr>
              <a:t>03</a:t>
            </a:r>
          </a:p>
        </p:txBody>
      </p:sp>
      <p:sp>
        <p:nvSpPr>
          <p:cNvPr name="TextBox 45" id="45"/>
          <p:cNvSpPr txBox="true"/>
          <p:nvPr/>
        </p:nvSpPr>
        <p:spPr>
          <a:xfrm rot="0">
            <a:off x="9757834" y="5561866"/>
            <a:ext cx="6502458" cy="555526"/>
          </a:xfrm>
          <a:prstGeom prst="rect">
            <a:avLst/>
          </a:prstGeom>
        </p:spPr>
        <p:txBody>
          <a:bodyPr anchor="t" rtlCol="false" tIns="0" lIns="0" bIns="0" rIns="0">
            <a:spAutoFit/>
          </a:bodyPr>
          <a:lstStyle/>
          <a:p>
            <a:pPr algn="l" marL="0" indent="0" lvl="0">
              <a:lnSpc>
                <a:spcPts val="4555"/>
              </a:lnSpc>
              <a:spcBef>
                <a:spcPct val="0"/>
              </a:spcBef>
            </a:pPr>
            <a:r>
              <a:rPr lang="en-US" sz="3253">
                <a:solidFill>
                  <a:srgbClr val="321211"/>
                </a:solidFill>
                <a:latin typeface="Canva Sans Bold"/>
              </a:rPr>
              <a:t>DEMONSTRATION</a:t>
            </a:r>
          </a:p>
        </p:txBody>
      </p:sp>
      <p:sp>
        <p:nvSpPr>
          <p:cNvPr name="TextBox 46" id="46"/>
          <p:cNvSpPr txBox="true"/>
          <p:nvPr/>
        </p:nvSpPr>
        <p:spPr>
          <a:xfrm rot="0">
            <a:off x="8324146" y="5473773"/>
            <a:ext cx="801644" cy="646527"/>
          </a:xfrm>
          <a:prstGeom prst="rect">
            <a:avLst/>
          </a:prstGeom>
        </p:spPr>
        <p:txBody>
          <a:bodyPr anchor="t" rtlCol="false" tIns="0" lIns="0" bIns="0" rIns="0">
            <a:spAutoFit/>
          </a:bodyPr>
          <a:lstStyle/>
          <a:p>
            <a:pPr algn="ctr">
              <a:lnSpc>
                <a:spcPts val="5314"/>
              </a:lnSpc>
            </a:pPr>
            <a:r>
              <a:rPr lang="en-US" sz="3796">
                <a:solidFill>
                  <a:srgbClr val="FDFEFE"/>
                </a:solidFill>
                <a:latin typeface="Canva Sans Bold"/>
              </a:rPr>
              <a:t>04</a:t>
            </a:r>
          </a:p>
        </p:txBody>
      </p:sp>
      <p:sp>
        <p:nvSpPr>
          <p:cNvPr name="TextBox 47" id="47"/>
          <p:cNvSpPr txBox="true"/>
          <p:nvPr/>
        </p:nvSpPr>
        <p:spPr>
          <a:xfrm rot="0">
            <a:off x="9746424" y="7027351"/>
            <a:ext cx="7223386" cy="555526"/>
          </a:xfrm>
          <a:prstGeom prst="rect">
            <a:avLst/>
          </a:prstGeom>
        </p:spPr>
        <p:txBody>
          <a:bodyPr anchor="t" rtlCol="false" tIns="0" lIns="0" bIns="0" rIns="0">
            <a:spAutoFit/>
          </a:bodyPr>
          <a:lstStyle/>
          <a:p>
            <a:pPr algn="l" marL="0" indent="0" lvl="0">
              <a:lnSpc>
                <a:spcPts val="4555"/>
              </a:lnSpc>
              <a:spcBef>
                <a:spcPct val="0"/>
              </a:spcBef>
            </a:pPr>
            <a:r>
              <a:rPr lang="en-US" sz="3253">
                <a:solidFill>
                  <a:srgbClr val="321211"/>
                </a:solidFill>
                <a:latin typeface="Canva Sans Bold"/>
              </a:rPr>
              <a:t>ACHIEVEMENTS &amp; LIMITATIONS</a:t>
            </a:r>
          </a:p>
        </p:txBody>
      </p:sp>
      <p:sp>
        <p:nvSpPr>
          <p:cNvPr name="TextBox 48" id="48"/>
          <p:cNvSpPr txBox="true"/>
          <p:nvPr/>
        </p:nvSpPr>
        <p:spPr>
          <a:xfrm rot="0">
            <a:off x="8312736" y="6939258"/>
            <a:ext cx="801644" cy="646527"/>
          </a:xfrm>
          <a:prstGeom prst="rect">
            <a:avLst/>
          </a:prstGeom>
        </p:spPr>
        <p:txBody>
          <a:bodyPr anchor="t" rtlCol="false" tIns="0" lIns="0" bIns="0" rIns="0">
            <a:spAutoFit/>
          </a:bodyPr>
          <a:lstStyle/>
          <a:p>
            <a:pPr algn="ctr">
              <a:lnSpc>
                <a:spcPts val="5314"/>
              </a:lnSpc>
            </a:pPr>
            <a:r>
              <a:rPr lang="en-US" sz="3796">
                <a:solidFill>
                  <a:srgbClr val="FDFEFE"/>
                </a:solidFill>
                <a:latin typeface="Canva Sans Bold"/>
              </a:rPr>
              <a:t>05</a:t>
            </a:r>
          </a:p>
        </p:txBody>
      </p:sp>
      <p:sp>
        <p:nvSpPr>
          <p:cNvPr name="TextBox 49" id="49"/>
          <p:cNvSpPr txBox="true"/>
          <p:nvPr/>
        </p:nvSpPr>
        <p:spPr>
          <a:xfrm rot="0">
            <a:off x="9746424" y="8492836"/>
            <a:ext cx="6502458" cy="555526"/>
          </a:xfrm>
          <a:prstGeom prst="rect">
            <a:avLst/>
          </a:prstGeom>
        </p:spPr>
        <p:txBody>
          <a:bodyPr anchor="t" rtlCol="false" tIns="0" lIns="0" bIns="0" rIns="0">
            <a:spAutoFit/>
          </a:bodyPr>
          <a:lstStyle/>
          <a:p>
            <a:pPr algn="l" marL="0" indent="0" lvl="0">
              <a:lnSpc>
                <a:spcPts val="4555"/>
              </a:lnSpc>
              <a:spcBef>
                <a:spcPct val="0"/>
              </a:spcBef>
            </a:pPr>
            <a:r>
              <a:rPr lang="en-US" sz="3253">
                <a:solidFill>
                  <a:srgbClr val="321211"/>
                </a:solidFill>
                <a:latin typeface="Canva Sans Bold"/>
              </a:rPr>
              <a:t>Q&amp;A</a:t>
            </a:r>
          </a:p>
        </p:txBody>
      </p:sp>
      <p:sp>
        <p:nvSpPr>
          <p:cNvPr name="TextBox 50" id="50"/>
          <p:cNvSpPr txBox="true"/>
          <p:nvPr/>
        </p:nvSpPr>
        <p:spPr>
          <a:xfrm rot="0">
            <a:off x="8312736" y="8404744"/>
            <a:ext cx="801644" cy="646527"/>
          </a:xfrm>
          <a:prstGeom prst="rect">
            <a:avLst/>
          </a:prstGeom>
        </p:spPr>
        <p:txBody>
          <a:bodyPr anchor="t" rtlCol="false" tIns="0" lIns="0" bIns="0" rIns="0">
            <a:spAutoFit/>
          </a:bodyPr>
          <a:lstStyle/>
          <a:p>
            <a:pPr algn="ctr">
              <a:lnSpc>
                <a:spcPts val="5314"/>
              </a:lnSpc>
            </a:pPr>
            <a:r>
              <a:rPr lang="en-US" sz="3796">
                <a:solidFill>
                  <a:srgbClr val="FDFEFE"/>
                </a:solidFill>
                <a:latin typeface="Canva Sans Bold"/>
              </a:rPr>
              <a:t>06</a:t>
            </a:r>
          </a:p>
        </p:txBody>
      </p:sp>
      <p:grpSp>
        <p:nvGrpSpPr>
          <p:cNvPr name="Group 51" id="51"/>
          <p:cNvGrpSpPr/>
          <p:nvPr/>
        </p:nvGrpSpPr>
        <p:grpSpPr>
          <a:xfrm rot="0">
            <a:off x="305917" y="861930"/>
            <a:ext cx="722783" cy="722783"/>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C407A">
                    <a:alpha val="100000"/>
                  </a:srgbClr>
                </a:gs>
                <a:gs pos="100000">
                  <a:srgbClr val="FCE4EC">
                    <a:alpha val="100000"/>
                  </a:srgbClr>
                </a:gs>
              </a:gsLst>
              <a:lin ang="0"/>
            </a:gradFill>
          </p:spPr>
        </p:sp>
        <p:sp>
          <p:nvSpPr>
            <p:cNvPr name="TextBox 53" id="53"/>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grpSp>
        <p:nvGrpSpPr>
          <p:cNvPr name="Group 54" id="54"/>
          <p:cNvGrpSpPr/>
          <p:nvPr/>
        </p:nvGrpSpPr>
        <p:grpSpPr>
          <a:xfrm rot="0">
            <a:off x="-85356" y="1166314"/>
            <a:ext cx="722783" cy="722783"/>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E4EC"/>
            </a:solidFill>
          </p:spPr>
        </p:sp>
        <p:sp>
          <p:nvSpPr>
            <p:cNvPr name="TextBox 56" id="56"/>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grpSp>
        <p:nvGrpSpPr>
          <p:cNvPr name="Group 57" id="57"/>
          <p:cNvGrpSpPr/>
          <p:nvPr/>
        </p:nvGrpSpPr>
        <p:grpSpPr>
          <a:xfrm rot="0">
            <a:off x="-543282" y="168303"/>
            <a:ext cx="1267182" cy="1267182"/>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407A"/>
            </a:solidFill>
          </p:spPr>
        </p:sp>
        <p:sp>
          <p:nvSpPr>
            <p:cNvPr name="TextBox 59" id="59"/>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grpSp>
        <p:nvGrpSpPr>
          <p:cNvPr name="Group 60" id="60"/>
          <p:cNvGrpSpPr/>
          <p:nvPr/>
        </p:nvGrpSpPr>
        <p:grpSpPr>
          <a:xfrm rot="0">
            <a:off x="-10514040" y="9993610"/>
            <a:ext cx="15429419" cy="979513"/>
            <a:chOff x="0" y="0"/>
            <a:chExt cx="20572558" cy="1306017"/>
          </a:xfrm>
        </p:grpSpPr>
        <p:grpSp>
          <p:nvGrpSpPr>
            <p:cNvPr name="Group 61" id="61"/>
            <p:cNvGrpSpPr/>
            <p:nvPr/>
          </p:nvGrpSpPr>
          <p:grpSpPr>
            <a:xfrm rot="0">
              <a:off x="0" y="0"/>
              <a:ext cx="2612034" cy="1306017"/>
              <a:chOff x="0" y="0"/>
              <a:chExt cx="812800" cy="406400"/>
            </a:xfrm>
          </p:grpSpPr>
          <p:sp>
            <p:nvSpPr>
              <p:cNvPr name="Freeform 62" id="62"/>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FF9829"/>
              </a:solidFill>
            </p:spPr>
          </p:sp>
          <p:sp>
            <p:nvSpPr>
              <p:cNvPr name="TextBox 63" id="63"/>
              <p:cNvSpPr txBox="true"/>
              <p:nvPr/>
            </p:nvSpPr>
            <p:spPr>
              <a:xfrm>
                <a:off x="0" y="-38100"/>
                <a:ext cx="698500" cy="444500"/>
              </a:xfrm>
              <a:prstGeom prst="rect">
                <a:avLst/>
              </a:prstGeom>
            </p:spPr>
            <p:txBody>
              <a:bodyPr anchor="ctr" rtlCol="false" tIns="50800" lIns="50800" bIns="50800" rIns="50800"/>
              <a:lstStyle/>
              <a:p>
                <a:pPr algn="ctr">
                  <a:lnSpc>
                    <a:spcPts val="3094"/>
                  </a:lnSpc>
                </a:pPr>
              </a:p>
            </p:txBody>
          </p:sp>
        </p:grpSp>
        <p:grpSp>
          <p:nvGrpSpPr>
            <p:cNvPr name="Group 64" id="64"/>
            <p:cNvGrpSpPr/>
            <p:nvPr/>
          </p:nvGrpSpPr>
          <p:grpSpPr>
            <a:xfrm rot="0">
              <a:off x="2252233" y="0"/>
              <a:ext cx="2612034" cy="1306017"/>
              <a:chOff x="0" y="0"/>
              <a:chExt cx="812800" cy="406400"/>
            </a:xfrm>
          </p:grpSpPr>
          <p:sp>
            <p:nvSpPr>
              <p:cNvPr name="Freeform 65" id="65"/>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DFDFC"/>
              </a:solidFill>
            </p:spPr>
          </p:sp>
          <p:sp>
            <p:nvSpPr>
              <p:cNvPr name="TextBox 66" id="66"/>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67" id="67"/>
            <p:cNvGrpSpPr/>
            <p:nvPr/>
          </p:nvGrpSpPr>
          <p:grpSpPr>
            <a:xfrm rot="0">
              <a:off x="4504467" y="0"/>
              <a:ext cx="2612034" cy="1306017"/>
              <a:chOff x="0" y="0"/>
              <a:chExt cx="812800" cy="406400"/>
            </a:xfrm>
          </p:grpSpPr>
          <p:sp>
            <p:nvSpPr>
              <p:cNvPr name="Freeform 68" id="6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9829"/>
              </a:solidFill>
            </p:spPr>
          </p:sp>
          <p:sp>
            <p:nvSpPr>
              <p:cNvPr name="TextBox 69" id="69"/>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70" id="70"/>
            <p:cNvGrpSpPr/>
            <p:nvPr/>
          </p:nvGrpSpPr>
          <p:grpSpPr>
            <a:xfrm rot="0">
              <a:off x="6724696" y="0"/>
              <a:ext cx="2612034" cy="1306017"/>
              <a:chOff x="0" y="0"/>
              <a:chExt cx="812800" cy="406400"/>
            </a:xfrm>
          </p:grpSpPr>
          <p:sp>
            <p:nvSpPr>
              <p:cNvPr name="Freeform 71" id="71"/>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DFDFC"/>
              </a:solidFill>
            </p:spPr>
          </p:sp>
          <p:sp>
            <p:nvSpPr>
              <p:cNvPr name="TextBox 72" id="72"/>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73" id="73"/>
            <p:cNvGrpSpPr/>
            <p:nvPr/>
          </p:nvGrpSpPr>
          <p:grpSpPr>
            <a:xfrm rot="0">
              <a:off x="9012947" y="0"/>
              <a:ext cx="2612034" cy="1306017"/>
              <a:chOff x="0" y="0"/>
              <a:chExt cx="812800" cy="406400"/>
            </a:xfrm>
          </p:grpSpPr>
          <p:sp>
            <p:nvSpPr>
              <p:cNvPr name="Freeform 74" id="74"/>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9829"/>
              </a:solidFill>
            </p:spPr>
          </p:sp>
          <p:sp>
            <p:nvSpPr>
              <p:cNvPr name="TextBox 75" id="75"/>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76" id="76"/>
            <p:cNvGrpSpPr/>
            <p:nvPr/>
          </p:nvGrpSpPr>
          <p:grpSpPr>
            <a:xfrm rot="0">
              <a:off x="11233176" y="0"/>
              <a:ext cx="2612034" cy="1306017"/>
              <a:chOff x="0" y="0"/>
              <a:chExt cx="812800" cy="406400"/>
            </a:xfrm>
          </p:grpSpPr>
          <p:sp>
            <p:nvSpPr>
              <p:cNvPr name="Freeform 77" id="77"/>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DFDFC"/>
              </a:solidFill>
            </p:spPr>
          </p:sp>
          <p:sp>
            <p:nvSpPr>
              <p:cNvPr name="TextBox 78" id="78"/>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79" id="79"/>
            <p:cNvGrpSpPr/>
            <p:nvPr/>
          </p:nvGrpSpPr>
          <p:grpSpPr>
            <a:xfrm rot="0">
              <a:off x="13486735" y="0"/>
              <a:ext cx="2612034" cy="1306017"/>
              <a:chOff x="0" y="0"/>
              <a:chExt cx="812800" cy="406400"/>
            </a:xfrm>
          </p:grpSpPr>
          <p:sp>
            <p:nvSpPr>
              <p:cNvPr name="Freeform 80" id="80"/>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81" id="81"/>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82" id="82"/>
            <p:cNvGrpSpPr/>
            <p:nvPr/>
          </p:nvGrpSpPr>
          <p:grpSpPr>
            <a:xfrm rot="0">
              <a:off x="15741656" y="0"/>
              <a:ext cx="2612034" cy="1306017"/>
              <a:chOff x="0" y="0"/>
              <a:chExt cx="812800" cy="406400"/>
            </a:xfrm>
          </p:grpSpPr>
          <p:sp>
            <p:nvSpPr>
              <p:cNvPr name="Freeform 83" id="83"/>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DBDBDB"/>
              </a:solidFill>
            </p:spPr>
          </p:sp>
          <p:sp>
            <p:nvSpPr>
              <p:cNvPr name="TextBox 84" id="84"/>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85" id="85"/>
            <p:cNvGrpSpPr/>
            <p:nvPr/>
          </p:nvGrpSpPr>
          <p:grpSpPr>
            <a:xfrm rot="0">
              <a:off x="17960524" y="0"/>
              <a:ext cx="2612034" cy="1306017"/>
              <a:chOff x="0" y="0"/>
              <a:chExt cx="812800" cy="406400"/>
            </a:xfrm>
          </p:grpSpPr>
          <p:sp>
            <p:nvSpPr>
              <p:cNvPr name="Freeform 86" id="86"/>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87" id="87"/>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85467" y="-3792819"/>
            <a:ext cx="6189447" cy="6189447"/>
          </a:xfrm>
          <a:custGeom>
            <a:avLst/>
            <a:gdLst/>
            <a:ahLst/>
            <a:cxnLst/>
            <a:rect r="r" b="b" t="t" l="l"/>
            <a:pathLst>
              <a:path h="6189447" w="6189447">
                <a:moveTo>
                  <a:pt x="0" y="0"/>
                </a:moveTo>
                <a:lnTo>
                  <a:pt x="6189447" y="0"/>
                </a:lnTo>
                <a:lnTo>
                  <a:pt x="6189447" y="6189447"/>
                </a:lnTo>
                <a:lnTo>
                  <a:pt x="0" y="618944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393119"/>
            <a:ext cx="722783" cy="72278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E4EC"/>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grpSp>
        <p:nvGrpSpPr>
          <p:cNvPr name="Group 6" id="6"/>
          <p:cNvGrpSpPr/>
          <p:nvPr/>
        </p:nvGrpSpPr>
        <p:grpSpPr>
          <a:xfrm rot="0">
            <a:off x="-457926" y="395109"/>
            <a:ext cx="1267182" cy="126718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407A"/>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sp>
        <p:nvSpPr>
          <p:cNvPr name="TextBox 9" id="9"/>
          <p:cNvSpPr txBox="true"/>
          <p:nvPr/>
        </p:nvSpPr>
        <p:spPr>
          <a:xfrm rot="0">
            <a:off x="1028700" y="261759"/>
            <a:ext cx="9346304" cy="1047750"/>
          </a:xfrm>
          <a:prstGeom prst="rect">
            <a:avLst/>
          </a:prstGeom>
        </p:spPr>
        <p:txBody>
          <a:bodyPr anchor="t" rtlCol="false" tIns="0" lIns="0" bIns="0" rIns="0">
            <a:spAutoFit/>
          </a:bodyPr>
          <a:lstStyle/>
          <a:p>
            <a:pPr>
              <a:lnSpc>
                <a:spcPts val="8400"/>
              </a:lnSpc>
            </a:pPr>
            <a:r>
              <a:rPr lang="en-US" sz="6000">
                <a:solidFill>
                  <a:srgbClr val="433833"/>
                </a:solidFill>
                <a:latin typeface="Public Sans Bold"/>
              </a:rPr>
              <a:t>MAIN FLOWS</a:t>
            </a:r>
          </a:p>
        </p:txBody>
      </p:sp>
      <p:grpSp>
        <p:nvGrpSpPr>
          <p:cNvPr name="Group 10" id="10"/>
          <p:cNvGrpSpPr/>
          <p:nvPr/>
        </p:nvGrpSpPr>
        <p:grpSpPr>
          <a:xfrm rot="0">
            <a:off x="16331302" y="-1589630"/>
            <a:ext cx="7193551" cy="8625713"/>
            <a:chOff x="0" y="0"/>
            <a:chExt cx="9591401" cy="11500950"/>
          </a:xfrm>
        </p:grpSpPr>
        <p:sp>
          <p:nvSpPr>
            <p:cNvPr name="Freeform 11" id="11"/>
            <p:cNvSpPr/>
            <p:nvPr/>
          </p:nvSpPr>
          <p:spPr>
            <a:xfrm flipH="false" flipV="false" rot="190374">
              <a:off x="962865" y="2872414"/>
              <a:ext cx="8402442" cy="8402442"/>
            </a:xfrm>
            <a:custGeom>
              <a:avLst/>
              <a:gdLst/>
              <a:ahLst/>
              <a:cxnLst/>
              <a:rect r="r" b="b" t="t" l="l"/>
              <a:pathLst>
                <a:path h="8402442" w="8402442">
                  <a:moveTo>
                    <a:pt x="0" y="0"/>
                  </a:moveTo>
                  <a:lnTo>
                    <a:pt x="8402441" y="0"/>
                  </a:lnTo>
                  <a:lnTo>
                    <a:pt x="8402441" y="8402441"/>
                  </a:lnTo>
                  <a:lnTo>
                    <a:pt x="0" y="8402441"/>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0" y="0"/>
              <a:ext cx="8408848" cy="8408848"/>
            </a:xfrm>
            <a:custGeom>
              <a:avLst/>
              <a:gdLst/>
              <a:ahLst/>
              <a:cxnLst/>
              <a:rect r="r" b="b" t="t" l="l"/>
              <a:pathLst>
                <a:path h="8408848" w="8408848">
                  <a:moveTo>
                    <a:pt x="0" y="0"/>
                  </a:moveTo>
                  <a:lnTo>
                    <a:pt x="8408848" y="0"/>
                  </a:lnTo>
                  <a:lnTo>
                    <a:pt x="8408848" y="8408848"/>
                  </a:lnTo>
                  <a:lnTo>
                    <a:pt x="0" y="84088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3" id="13"/>
          <p:cNvGrpSpPr/>
          <p:nvPr/>
        </p:nvGrpSpPr>
        <p:grpSpPr>
          <a:xfrm rot="0">
            <a:off x="17259300" y="9103036"/>
            <a:ext cx="777834" cy="914961"/>
            <a:chOff x="0" y="0"/>
            <a:chExt cx="698500" cy="821640"/>
          </a:xfrm>
        </p:grpSpPr>
        <p:sp>
          <p:nvSpPr>
            <p:cNvPr name="Freeform 14" id="14"/>
            <p:cNvSpPr/>
            <p:nvPr/>
          </p:nvSpPr>
          <p:spPr>
            <a:xfrm flipH="false" flipV="false" rot="0">
              <a:off x="0" y="0"/>
              <a:ext cx="698500" cy="821640"/>
            </a:xfrm>
            <a:custGeom>
              <a:avLst/>
              <a:gdLst/>
              <a:ahLst/>
              <a:cxnLst/>
              <a:rect r="r" b="b" t="t" l="l"/>
              <a:pathLst>
                <a:path h="821640" w="698500">
                  <a:moveTo>
                    <a:pt x="349250" y="0"/>
                  </a:moveTo>
                  <a:lnTo>
                    <a:pt x="698500" y="203200"/>
                  </a:lnTo>
                  <a:lnTo>
                    <a:pt x="698500" y="618440"/>
                  </a:lnTo>
                  <a:lnTo>
                    <a:pt x="349250" y="821640"/>
                  </a:lnTo>
                  <a:lnTo>
                    <a:pt x="0" y="618440"/>
                  </a:lnTo>
                  <a:lnTo>
                    <a:pt x="0" y="203200"/>
                  </a:lnTo>
                  <a:lnTo>
                    <a:pt x="349250" y="0"/>
                  </a:lnTo>
                  <a:close/>
                </a:path>
              </a:pathLst>
            </a:custGeom>
            <a:solidFill>
              <a:srgbClr val="FCE4EC"/>
            </a:solidFill>
            <a:ln w="19050" cap="sq">
              <a:solidFill>
                <a:srgbClr val="EC407A"/>
              </a:solidFill>
              <a:prstDash val="solid"/>
              <a:miter/>
            </a:ln>
          </p:spPr>
        </p:sp>
        <p:sp>
          <p:nvSpPr>
            <p:cNvPr name="TextBox 15" id="15"/>
            <p:cNvSpPr txBox="true"/>
            <p:nvPr/>
          </p:nvSpPr>
          <p:spPr>
            <a:xfrm>
              <a:off x="0" y="82550"/>
              <a:ext cx="698500" cy="599390"/>
            </a:xfrm>
            <a:prstGeom prst="rect">
              <a:avLst/>
            </a:prstGeom>
          </p:spPr>
          <p:txBody>
            <a:bodyPr anchor="ctr" rtlCol="false" tIns="50800" lIns="50800" bIns="50800" rIns="50800"/>
            <a:lstStyle/>
            <a:p>
              <a:pPr algn="ctr">
                <a:lnSpc>
                  <a:spcPts val="3500"/>
                </a:lnSpc>
              </a:pPr>
              <a:r>
                <a:rPr lang="en-US" sz="2500">
                  <a:solidFill>
                    <a:srgbClr val="EC407A"/>
                  </a:solidFill>
                  <a:latin typeface="Canva Sans Bold"/>
                </a:rPr>
                <a:t>18</a:t>
              </a:r>
            </a:p>
          </p:txBody>
        </p:sp>
      </p:grpSp>
      <p:grpSp>
        <p:nvGrpSpPr>
          <p:cNvPr name="Group 16" id="16"/>
          <p:cNvGrpSpPr/>
          <p:nvPr/>
        </p:nvGrpSpPr>
        <p:grpSpPr>
          <a:xfrm rot="0">
            <a:off x="1028700" y="2033202"/>
            <a:ext cx="1380048" cy="138004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DBDB"/>
            </a:solidFill>
            <a:ln cap="sq">
              <a:noFill/>
              <a:prstDash val="dash"/>
              <a:miter/>
            </a:ln>
          </p:spPr>
        </p:sp>
        <p:sp>
          <p:nvSpPr>
            <p:cNvPr name="TextBox 18" id="18"/>
            <p:cNvSpPr txBox="true"/>
            <p:nvPr/>
          </p:nvSpPr>
          <p:spPr>
            <a:xfrm>
              <a:off x="76200" y="0"/>
              <a:ext cx="660400" cy="736600"/>
            </a:xfrm>
            <a:prstGeom prst="rect">
              <a:avLst/>
            </a:prstGeom>
          </p:spPr>
          <p:txBody>
            <a:bodyPr anchor="ctr" rtlCol="false" tIns="50800" lIns="50800" bIns="50800" rIns="50800"/>
            <a:lstStyle/>
            <a:p>
              <a:pPr algn="ctr">
                <a:lnSpc>
                  <a:spcPts val="6299"/>
                </a:lnSpc>
              </a:pPr>
              <a:r>
                <a:rPr lang="en-US" sz="4499">
                  <a:solidFill>
                    <a:srgbClr val="321211"/>
                  </a:solidFill>
                  <a:latin typeface="Canva Sans Bold"/>
                </a:rPr>
                <a:t>1</a:t>
              </a:r>
            </a:p>
          </p:txBody>
        </p:sp>
      </p:grpSp>
      <p:sp>
        <p:nvSpPr>
          <p:cNvPr name="TextBox 19" id="19"/>
          <p:cNvSpPr txBox="true"/>
          <p:nvPr/>
        </p:nvSpPr>
        <p:spPr>
          <a:xfrm rot="0">
            <a:off x="2644114" y="2310903"/>
            <a:ext cx="11763756" cy="771525"/>
          </a:xfrm>
          <a:prstGeom prst="rect">
            <a:avLst/>
          </a:prstGeom>
        </p:spPr>
        <p:txBody>
          <a:bodyPr anchor="t" rtlCol="false" tIns="0" lIns="0" bIns="0" rIns="0">
            <a:spAutoFit/>
          </a:bodyPr>
          <a:lstStyle/>
          <a:p>
            <a:pPr algn="ctr">
              <a:lnSpc>
                <a:spcPts val="6300"/>
              </a:lnSpc>
            </a:pPr>
            <a:r>
              <a:rPr lang="en-US" sz="4500">
                <a:solidFill>
                  <a:srgbClr val="000000"/>
                </a:solidFill>
                <a:latin typeface="Canva Sans Bold"/>
              </a:rPr>
              <a:t>Create Store partner and Partner Product</a:t>
            </a:r>
          </a:p>
        </p:txBody>
      </p:sp>
      <p:grpSp>
        <p:nvGrpSpPr>
          <p:cNvPr name="Group 20" id="20"/>
          <p:cNvGrpSpPr/>
          <p:nvPr/>
        </p:nvGrpSpPr>
        <p:grpSpPr>
          <a:xfrm rot="0">
            <a:off x="1028700" y="4878095"/>
            <a:ext cx="1380048" cy="1380048"/>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BDBDB"/>
            </a:solidFill>
            <a:ln cap="sq">
              <a:noFill/>
              <a:prstDash val="dash"/>
              <a:miter/>
            </a:ln>
          </p:spPr>
        </p:sp>
        <p:sp>
          <p:nvSpPr>
            <p:cNvPr name="TextBox 22" id="22"/>
            <p:cNvSpPr txBox="true"/>
            <p:nvPr/>
          </p:nvSpPr>
          <p:spPr>
            <a:xfrm>
              <a:off x="76200" y="0"/>
              <a:ext cx="660400" cy="736600"/>
            </a:xfrm>
            <a:prstGeom prst="rect">
              <a:avLst/>
            </a:prstGeom>
          </p:spPr>
          <p:txBody>
            <a:bodyPr anchor="ctr" rtlCol="false" tIns="50800" lIns="50800" bIns="50800" rIns="50800"/>
            <a:lstStyle/>
            <a:p>
              <a:pPr algn="ctr">
                <a:lnSpc>
                  <a:spcPts val="6299"/>
                </a:lnSpc>
              </a:pPr>
              <a:r>
                <a:rPr lang="en-US" sz="4499">
                  <a:solidFill>
                    <a:srgbClr val="000000"/>
                  </a:solidFill>
                  <a:latin typeface="Canva Sans Bold"/>
                </a:rPr>
                <a:t>2</a:t>
              </a:r>
            </a:p>
          </p:txBody>
        </p:sp>
      </p:grpSp>
      <p:sp>
        <p:nvSpPr>
          <p:cNvPr name="TextBox 23" id="23"/>
          <p:cNvSpPr txBox="true"/>
          <p:nvPr/>
        </p:nvSpPr>
        <p:spPr>
          <a:xfrm rot="0">
            <a:off x="2806398" y="5157010"/>
            <a:ext cx="14280595" cy="771525"/>
          </a:xfrm>
          <a:prstGeom prst="rect">
            <a:avLst/>
          </a:prstGeom>
        </p:spPr>
        <p:txBody>
          <a:bodyPr anchor="t" rtlCol="false" tIns="0" lIns="0" bIns="0" rIns="0">
            <a:spAutoFit/>
          </a:bodyPr>
          <a:lstStyle/>
          <a:p>
            <a:pPr algn="ctr">
              <a:lnSpc>
                <a:spcPts val="6300"/>
              </a:lnSpc>
            </a:pPr>
            <a:r>
              <a:rPr lang="en-US" sz="4500">
                <a:solidFill>
                  <a:srgbClr val="000000"/>
                </a:solidFill>
                <a:latin typeface="Canva Sans Bold"/>
              </a:rPr>
              <a:t>Getting, Parsing, and Confirm Orders from Partners</a:t>
            </a:r>
          </a:p>
        </p:txBody>
      </p:sp>
      <p:grpSp>
        <p:nvGrpSpPr>
          <p:cNvPr name="Group 24" id="24"/>
          <p:cNvGrpSpPr/>
          <p:nvPr/>
        </p:nvGrpSpPr>
        <p:grpSpPr>
          <a:xfrm rot="0">
            <a:off x="1028700" y="7722988"/>
            <a:ext cx="1380048" cy="1380048"/>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E4EC"/>
            </a:solidFill>
            <a:ln cap="sq">
              <a:noFill/>
              <a:prstDash val="dash"/>
              <a:miter/>
            </a:ln>
          </p:spPr>
        </p:sp>
        <p:sp>
          <p:nvSpPr>
            <p:cNvPr name="TextBox 26" id="26"/>
            <p:cNvSpPr txBox="true"/>
            <p:nvPr/>
          </p:nvSpPr>
          <p:spPr>
            <a:xfrm>
              <a:off x="76200" y="0"/>
              <a:ext cx="660400" cy="736600"/>
            </a:xfrm>
            <a:prstGeom prst="rect">
              <a:avLst/>
            </a:prstGeom>
          </p:spPr>
          <p:txBody>
            <a:bodyPr anchor="ctr" rtlCol="false" tIns="50800" lIns="50800" bIns="50800" rIns="50800"/>
            <a:lstStyle/>
            <a:p>
              <a:pPr algn="ctr">
                <a:lnSpc>
                  <a:spcPts val="6299"/>
                </a:lnSpc>
              </a:pPr>
              <a:r>
                <a:rPr lang="en-US" sz="4499">
                  <a:solidFill>
                    <a:srgbClr val="EC407A"/>
                  </a:solidFill>
                  <a:latin typeface="Canva Sans Bold"/>
                </a:rPr>
                <a:t>3</a:t>
              </a:r>
            </a:p>
          </p:txBody>
        </p:sp>
      </p:grpSp>
      <p:sp>
        <p:nvSpPr>
          <p:cNvPr name="TextBox 27" id="27"/>
          <p:cNvSpPr txBox="true"/>
          <p:nvPr/>
        </p:nvSpPr>
        <p:spPr>
          <a:xfrm rot="0">
            <a:off x="2806398" y="8001903"/>
            <a:ext cx="14202132" cy="771525"/>
          </a:xfrm>
          <a:prstGeom prst="rect">
            <a:avLst/>
          </a:prstGeom>
        </p:spPr>
        <p:txBody>
          <a:bodyPr anchor="t" rtlCol="false" tIns="0" lIns="0" bIns="0" rIns="0">
            <a:spAutoFit/>
          </a:bodyPr>
          <a:lstStyle/>
          <a:p>
            <a:pPr algn="ctr">
              <a:lnSpc>
                <a:spcPts val="6300"/>
              </a:lnSpc>
            </a:pPr>
            <a:r>
              <a:rPr lang="en-US" sz="4500">
                <a:solidFill>
                  <a:srgbClr val="EC407A"/>
                </a:solidFill>
                <a:latin typeface="Canva Sans Bold"/>
              </a:rPr>
              <a:t>Transferring and Withdrawing Money from a Wallet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67620" y="-4527156"/>
            <a:ext cx="6189447" cy="6189447"/>
          </a:xfrm>
          <a:custGeom>
            <a:avLst/>
            <a:gdLst/>
            <a:ahLst/>
            <a:cxnLst/>
            <a:rect r="r" b="b" t="t" l="l"/>
            <a:pathLst>
              <a:path h="6189447" w="6189447">
                <a:moveTo>
                  <a:pt x="0" y="0"/>
                </a:moveTo>
                <a:lnTo>
                  <a:pt x="6189448" y="0"/>
                </a:lnTo>
                <a:lnTo>
                  <a:pt x="6189448" y="6189447"/>
                </a:lnTo>
                <a:lnTo>
                  <a:pt x="0" y="6189447"/>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90374">
            <a:off x="17264255" y="1831862"/>
            <a:ext cx="6301831" cy="6301831"/>
          </a:xfrm>
          <a:custGeom>
            <a:avLst/>
            <a:gdLst/>
            <a:ahLst/>
            <a:cxnLst/>
            <a:rect r="r" b="b" t="t" l="l"/>
            <a:pathLst>
              <a:path h="6301831" w="6301831">
                <a:moveTo>
                  <a:pt x="0" y="0"/>
                </a:moveTo>
                <a:lnTo>
                  <a:pt x="6301831" y="0"/>
                </a:lnTo>
                <a:lnTo>
                  <a:pt x="6301831" y="6301832"/>
                </a:lnTo>
                <a:lnTo>
                  <a:pt x="0" y="6301832"/>
                </a:lnTo>
                <a:lnTo>
                  <a:pt x="0" y="0"/>
                </a:lnTo>
                <a:close/>
              </a:path>
            </a:pathLst>
          </a:custGeom>
          <a:blipFill>
            <a:blip r:embed="rId4">
              <a:alphaModFix amt="25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7259300" y="9103036"/>
            <a:ext cx="777834" cy="914961"/>
            <a:chOff x="0" y="0"/>
            <a:chExt cx="698500" cy="821640"/>
          </a:xfrm>
        </p:grpSpPr>
        <p:sp>
          <p:nvSpPr>
            <p:cNvPr name="Freeform 5" id="5"/>
            <p:cNvSpPr/>
            <p:nvPr/>
          </p:nvSpPr>
          <p:spPr>
            <a:xfrm flipH="false" flipV="false" rot="0">
              <a:off x="0" y="0"/>
              <a:ext cx="698500" cy="821640"/>
            </a:xfrm>
            <a:custGeom>
              <a:avLst/>
              <a:gdLst/>
              <a:ahLst/>
              <a:cxnLst/>
              <a:rect r="r" b="b" t="t" l="l"/>
              <a:pathLst>
                <a:path h="821640" w="698500">
                  <a:moveTo>
                    <a:pt x="349250" y="0"/>
                  </a:moveTo>
                  <a:lnTo>
                    <a:pt x="698500" y="203200"/>
                  </a:lnTo>
                  <a:lnTo>
                    <a:pt x="698500" y="618440"/>
                  </a:lnTo>
                  <a:lnTo>
                    <a:pt x="349250" y="821640"/>
                  </a:lnTo>
                  <a:lnTo>
                    <a:pt x="0" y="618440"/>
                  </a:lnTo>
                  <a:lnTo>
                    <a:pt x="0" y="203200"/>
                  </a:lnTo>
                  <a:lnTo>
                    <a:pt x="349250" y="0"/>
                  </a:lnTo>
                  <a:close/>
                </a:path>
              </a:pathLst>
            </a:custGeom>
            <a:solidFill>
              <a:srgbClr val="FCE4EC"/>
            </a:solidFill>
            <a:ln w="19050" cap="sq">
              <a:solidFill>
                <a:srgbClr val="EC407A"/>
              </a:solidFill>
              <a:prstDash val="solid"/>
              <a:miter/>
            </a:ln>
          </p:spPr>
        </p:sp>
        <p:sp>
          <p:nvSpPr>
            <p:cNvPr name="TextBox 6" id="6"/>
            <p:cNvSpPr txBox="true"/>
            <p:nvPr/>
          </p:nvSpPr>
          <p:spPr>
            <a:xfrm>
              <a:off x="0" y="82550"/>
              <a:ext cx="698500" cy="599390"/>
            </a:xfrm>
            <a:prstGeom prst="rect">
              <a:avLst/>
            </a:prstGeom>
          </p:spPr>
          <p:txBody>
            <a:bodyPr anchor="ctr" rtlCol="false" tIns="50800" lIns="50800" bIns="50800" rIns="50800"/>
            <a:lstStyle/>
            <a:p>
              <a:pPr algn="ctr">
                <a:lnSpc>
                  <a:spcPts val="3500"/>
                </a:lnSpc>
              </a:pPr>
              <a:r>
                <a:rPr lang="en-US" sz="2500">
                  <a:solidFill>
                    <a:srgbClr val="EC407A"/>
                  </a:solidFill>
                  <a:latin typeface="Canva Sans Bold"/>
                </a:rPr>
                <a:t>19</a:t>
              </a:r>
            </a:p>
          </p:txBody>
        </p:sp>
      </p:grpSp>
      <p:grpSp>
        <p:nvGrpSpPr>
          <p:cNvPr name="Group 7" id="7"/>
          <p:cNvGrpSpPr/>
          <p:nvPr/>
        </p:nvGrpSpPr>
        <p:grpSpPr>
          <a:xfrm rot="0">
            <a:off x="-1743704" y="0"/>
            <a:ext cx="13673033" cy="975640"/>
            <a:chOff x="0" y="0"/>
            <a:chExt cx="18230710" cy="1300853"/>
          </a:xfrm>
        </p:grpSpPr>
        <p:grpSp>
          <p:nvGrpSpPr>
            <p:cNvPr name="Group 8" id="8"/>
            <p:cNvGrpSpPr/>
            <p:nvPr/>
          </p:nvGrpSpPr>
          <p:grpSpPr>
            <a:xfrm rot="0">
              <a:off x="0" y="0"/>
              <a:ext cx="15056256" cy="1022117"/>
              <a:chOff x="0" y="0"/>
              <a:chExt cx="2974075" cy="201900"/>
            </a:xfrm>
          </p:grpSpPr>
          <p:sp>
            <p:nvSpPr>
              <p:cNvPr name="Freeform 9" id="9"/>
              <p:cNvSpPr/>
              <p:nvPr/>
            </p:nvSpPr>
            <p:spPr>
              <a:xfrm flipH="false" flipV="false" rot="0">
                <a:off x="0" y="0"/>
                <a:ext cx="2974075" cy="201900"/>
              </a:xfrm>
              <a:custGeom>
                <a:avLst/>
                <a:gdLst/>
                <a:ahLst/>
                <a:cxnLst/>
                <a:rect r="r" b="b" t="t" l="l"/>
                <a:pathLst>
                  <a:path h="201900" w="2974075">
                    <a:moveTo>
                      <a:pt x="2770875" y="0"/>
                    </a:moveTo>
                    <a:lnTo>
                      <a:pt x="0" y="0"/>
                    </a:lnTo>
                    <a:lnTo>
                      <a:pt x="203200" y="201900"/>
                    </a:lnTo>
                    <a:lnTo>
                      <a:pt x="2974075" y="201900"/>
                    </a:lnTo>
                    <a:lnTo>
                      <a:pt x="2770875" y="0"/>
                    </a:lnTo>
                    <a:close/>
                  </a:path>
                </a:pathLst>
              </a:custGeom>
              <a:solidFill>
                <a:srgbClr val="DBDBDB"/>
              </a:solidFill>
            </p:spPr>
          </p:sp>
          <p:sp>
            <p:nvSpPr>
              <p:cNvPr name="TextBox 10" id="10"/>
              <p:cNvSpPr txBox="true"/>
              <p:nvPr/>
            </p:nvSpPr>
            <p:spPr>
              <a:xfrm>
                <a:off x="101600" y="-38100"/>
                <a:ext cx="2770875" cy="2400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87891" y="278736"/>
              <a:ext cx="16942819" cy="1022117"/>
              <a:chOff x="0" y="0"/>
              <a:chExt cx="3346730" cy="201900"/>
            </a:xfrm>
          </p:grpSpPr>
          <p:sp>
            <p:nvSpPr>
              <p:cNvPr name="Freeform 12" id="12"/>
              <p:cNvSpPr/>
              <p:nvPr/>
            </p:nvSpPr>
            <p:spPr>
              <a:xfrm flipH="false" flipV="false" rot="0">
                <a:off x="0" y="0"/>
                <a:ext cx="3346730" cy="201900"/>
              </a:xfrm>
              <a:custGeom>
                <a:avLst/>
                <a:gdLst/>
                <a:ahLst/>
                <a:cxnLst/>
                <a:rect r="r" b="b" t="t" l="l"/>
                <a:pathLst>
                  <a:path h="201900" w="3346730">
                    <a:moveTo>
                      <a:pt x="3143530" y="0"/>
                    </a:moveTo>
                    <a:lnTo>
                      <a:pt x="0" y="0"/>
                    </a:lnTo>
                    <a:lnTo>
                      <a:pt x="203200" y="201900"/>
                    </a:lnTo>
                    <a:lnTo>
                      <a:pt x="3346730" y="201900"/>
                    </a:lnTo>
                    <a:lnTo>
                      <a:pt x="3143530" y="0"/>
                    </a:lnTo>
                    <a:close/>
                  </a:path>
                </a:pathLst>
              </a:custGeom>
              <a:gradFill rotWithShape="true">
                <a:gsLst>
                  <a:gs pos="0">
                    <a:srgbClr val="EC407A">
                      <a:alpha val="100000"/>
                    </a:srgbClr>
                  </a:gs>
                  <a:gs pos="50000">
                    <a:srgbClr val="EC407A">
                      <a:alpha val="100000"/>
                    </a:srgbClr>
                  </a:gs>
                  <a:gs pos="100000">
                    <a:srgbClr val="FCE4EC">
                      <a:alpha val="100000"/>
                    </a:srgbClr>
                  </a:gs>
                </a:gsLst>
                <a:lin ang="0"/>
              </a:gradFill>
            </p:spPr>
          </p:sp>
          <p:sp>
            <p:nvSpPr>
              <p:cNvPr name="TextBox 13" id="13"/>
              <p:cNvSpPr txBox="true"/>
              <p:nvPr/>
            </p:nvSpPr>
            <p:spPr>
              <a:xfrm>
                <a:off x="101600" y="-57150"/>
                <a:ext cx="3143530" cy="259050"/>
              </a:xfrm>
              <a:prstGeom prst="rect">
                <a:avLst/>
              </a:prstGeom>
            </p:spPr>
            <p:txBody>
              <a:bodyPr anchor="ctr" rtlCol="false" tIns="50800" lIns="50800" bIns="50800" rIns="50800"/>
              <a:lstStyle/>
              <a:p>
                <a:pPr algn="ctr">
                  <a:lnSpc>
                    <a:spcPts val="3919"/>
                  </a:lnSpc>
                </a:pPr>
                <a:r>
                  <a:rPr lang="en-US" sz="2799">
                    <a:solidFill>
                      <a:srgbClr val="FFFFFF"/>
                    </a:solidFill>
                    <a:latin typeface="Canva Sans Bold"/>
                  </a:rPr>
                  <a:t>Flow 3: Transferring and Withdrawing Money from a Wallet</a:t>
                </a:r>
              </a:p>
            </p:txBody>
          </p:sp>
        </p:grpSp>
      </p:grpSp>
      <p:grpSp>
        <p:nvGrpSpPr>
          <p:cNvPr name="Group 14" id="14"/>
          <p:cNvGrpSpPr/>
          <p:nvPr/>
        </p:nvGrpSpPr>
        <p:grpSpPr>
          <a:xfrm rot="0">
            <a:off x="1153457" y="1408831"/>
            <a:ext cx="1803000" cy="2130199"/>
            <a:chOff x="0" y="0"/>
            <a:chExt cx="2404001" cy="2840266"/>
          </a:xfrm>
        </p:grpSpPr>
        <p:sp>
          <p:nvSpPr>
            <p:cNvPr name="Freeform 15" id="15"/>
            <p:cNvSpPr/>
            <p:nvPr/>
          </p:nvSpPr>
          <p:spPr>
            <a:xfrm flipH="false" flipV="false" rot="0">
              <a:off x="0" y="0"/>
              <a:ext cx="2404001" cy="2355921"/>
            </a:xfrm>
            <a:custGeom>
              <a:avLst/>
              <a:gdLst/>
              <a:ahLst/>
              <a:cxnLst/>
              <a:rect r="r" b="b" t="t" l="l"/>
              <a:pathLst>
                <a:path h="2355921" w="2404001">
                  <a:moveTo>
                    <a:pt x="0" y="0"/>
                  </a:moveTo>
                  <a:lnTo>
                    <a:pt x="2404001" y="0"/>
                  </a:lnTo>
                  <a:lnTo>
                    <a:pt x="2404001" y="2355921"/>
                  </a:lnTo>
                  <a:lnTo>
                    <a:pt x="0" y="23559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583226" y="2541591"/>
              <a:ext cx="1237548" cy="298674"/>
            </a:xfrm>
            <a:prstGeom prst="rect">
              <a:avLst/>
            </a:prstGeom>
          </p:spPr>
          <p:txBody>
            <a:bodyPr anchor="t" rtlCol="false" tIns="0" lIns="0" bIns="0" rIns="0">
              <a:spAutoFit/>
            </a:bodyPr>
            <a:lstStyle/>
            <a:p>
              <a:pPr algn="ctr">
                <a:lnSpc>
                  <a:spcPts val="1694"/>
                </a:lnSpc>
                <a:spcBef>
                  <a:spcPct val="0"/>
                </a:spcBef>
              </a:pPr>
              <a:r>
                <a:rPr lang="en-US" sz="1694">
                  <a:solidFill>
                    <a:srgbClr val="1D213F"/>
                  </a:solidFill>
                  <a:latin typeface="Canva Sans"/>
                </a:rPr>
                <a:t>CASHIER</a:t>
              </a:r>
            </a:p>
          </p:txBody>
        </p:sp>
      </p:grpSp>
      <p:sp>
        <p:nvSpPr>
          <p:cNvPr name="Freeform 17" id="17"/>
          <p:cNvSpPr/>
          <p:nvPr/>
        </p:nvSpPr>
        <p:spPr>
          <a:xfrm flipH="false" flipV="false" rot="0">
            <a:off x="16248546" y="299762"/>
            <a:ext cx="5221602" cy="5221602"/>
          </a:xfrm>
          <a:custGeom>
            <a:avLst/>
            <a:gdLst/>
            <a:ahLst/>
            <a:cxnLst/>
            <a:rect r="r" b="b" t="t" l="l"/>
            <a:pathLst>
              <a:path h="5221602" w="5221602">
                <a:moveTo>
                  <a:pt x="0" y="0"/>
                </a:moveTo>
                <a:lnTo>
                  <a:pt x="5221602" y="0"/>
                </a:lnTo>
                <a:lnTo>
                  <a:pt x="5221602" y="5221602"/>
                </a:lnTo>
                <a:lnTo>
                  <a:pt x="0" y="52216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8" id="18"/>
          <p:cNvGrpSpPr/>
          <p:nvPr/>
        </p:nvGrpSpPr>
        <p:grpSpPr>
          <a:xfrm rot="0">
            <a:off x="7858527" y="1470068"/>
            <a:ext cx="1512312" cy="2024427"/>
            <a:chOff x="0" y="0"/>
            <a:chExt cx="2016416" cy="2699236"/>
          </a:xfrm>
        </p:grpSpPr>
        <p:sp>
          <p:nvSpPr>
            <p:cNvPr name="Freeform 19" id="19"/>
            <p:cNvSpPr/>
            <p:nvPr/>
          </p:nvSpPr>
          <p:spPr>
            <a:xfrm flipH="false" flipV="false" rot="0">
              <a:off x="0" y="0"/>
              <a:ext cx="2016416" cy="2237705"/>
            </a:xfrm>
            <a:custGeom>
              <a:avLst/>
              <a:gdLst/>
              <a:ahLst/>
              <a:cxnLst/>
              <a:rect r="r" b="b" t="t" l="l"/>
              <a:pathLst>
                <a:path h="2237705" w="2016416">
                  <a:moveTo>
                    <a:pt x="0" y="0"/>
                  </a:moveTo>
                  <a:lnTo>
                    <a:pt x="2016416" y="0"/>
                  </a:lnTo>
                  <a:lnTo>
                    <a:pt x="2016416" y="2237705"/>
                  </a:lnTo>
                  <a:lnTo>
                    <a:pt x="0" y="2237705"/>
                  </a:lnTo>
                  <a:lnTo>
                    <a:pt x="0" y="0"/>
                  </a:lnTo>
                  <a:close/>
                </a:path>
              </a:pathLst>
            </a:custGeom>
            <a:blipFill>
              <a:blip r:embed="rId10"/>
              <a:stretch>
                <a:fillRect l="0" t="0" r="0" b="0"/>
              </a:stretch>
            </a:blipFill>
          </p:spPr>
        </p:sp>
        <p:sp>
          <p:nvSpPr>
            <p:cNvPr name="TextBox 20" id="20"/>
            <p:cNvSpPr txBox="true"/>
            <p:nvPr/>
          </p:nvSpPr>
          <p:spPr>
            <a:xfrm rot="0">
              <a:off x="364722" y="2406446"/>
              <a:ext cx="1075705" cy="292790"/>
            </a:xfrm>
            <a:prstGeom prst="rect">
              <a:avLst/>
            </a:prstGeom>
          </p:spPr>
          <p:txBody>
            <a:bodyPr anchor="t" rtlCol="false" tIns="0" lIns="0" bIns="0" rIns="0">
              <a:spAutoFit/>
            </a:bodyPr>
            <a:lstStyle/>
            <a:p>
              <a:pPr algn="ctr">
                <a:lnSpc>
                  <a:spcPts val="1614"/>
                </a:lnSpc>
                <a:spcBef>
                  <a:spcPct val="0"/>
                </a:spcBef>
              </a:pPr>
              <a:r>
                <a:rPr lang="en-US" sz="1614">
                  <a:solidFill>
                    <a:srgbClr val="1D213F"/>
                  </a:solidFill>
                  <a:latin typeface="Canva Sans"/>
                </a:rPr>
                <a:t>ORDER</a:t>
              </a:r>
            </a:p>
          </p:txBody>
        </p:sp>
      </p:grpSp>
      <p:sp>
        <p:nvSpPr>
          <p:cNvPr name="AutoShape 21" id="21"/>
          <p:cNvSpPr/>
          <p:nvPr/>
        </p:nvSpPr>
        <p:spPr>
          <a:xfrm>
            <a:off x="2956457" y="2473930"/>
            <a:ext cx="4902070" cy="8351"/>
          </a:xfrm>
          <a:prstGeom prst="line">
            <a:avLst/>
          </a:prstGeom>
          <a:ln cap="flat" w="38100">
            <a:solidFill>
              <a:srgbClr val="000000"/>
            </a:solidFill>
            <a:prstDash val="solid"/>
            <a:headEnd type="none" len="sm" w="sm"/>
            <a:tailEnd type="arrow" len="sm" w="med"/>
          </a:ln>
        </p:spPr>
      </p:sp>
      <p:grpSp>
        <p:nvGrpSpPr>
          <p:cNvPr name="Group 22" id="22"/>
          <p:cNvGrpSpPr/>
          <p:nvPr/>
        </p:nvGrpSpPr>
        <p:grpSpPr>
          <a:xfrm rot="0">
            <a:off x="14074328" y="1529162"/>
            <a:ext cx="2674423" cy="1889537"/>
            <a:chOff x="0" y="0"/>
            <a:chExt cx="3565897" cy="2519383"/>
          </a:xfrm>
        </p:grpSpPr>
        <p:sp>
          <p:nvSpPr>
            <p:cNvPr name="Freeform 23" id="23"/>
            <p:cNvSpPr/>
            <p:nvPr/>
          </p:nvSpPr>
          <p:spPr>
            <a:xfrm flipH="false" flipV="false" rot="0">
              <a:off x="0" y="0"/>
              <a:ext cx="2139095" cy="1454585"/>
            </a:xfrm>
            <a:custGeom>
              <a:avLst/>
              <a:gdLst/>
              <a:ahLst/>
              <a:cxnLst/>
              <a:rect r="r" b="b" t="t" l="l"/>
              <a:pathLst>
                <a:path h="1454585" w="2139095">
                  <a:moveTo>
                    <a:pt x="0" y="0"/>
                  </a:moveTo>
                  <a:lnTo>
                    <a:pt x="2139095" y="0"/>
                  </a:lnTo>
                  <a:lnTo>
                    <a:pt x="2139095" y="1454585"/>
                  </a:lnTo>
                  <a:lnTo>
                    <a:pt x="0" y="1454585"/>
                  </a:lnTo>
                  <a:lnTo>
                    <a:pt x="0" y="0"/>
                  </a:lnTo>
                  <a:close/>
                </a:path>
              </a:pathLst>
            </a:custGeom>
            <a:blipFill>
              <a:blip r:embed="rId11"/>
              <a:stretch>
                <a:fillRect l="0" t="0" r="0" b="0"/>
              </a:stretch>
            </a:blipFill>
          </p:spPr>
        </p:sp>
        <p:sp>
          <p:nvSpPr>
            <p:cNvPr name="Freeform 24" id="24"/>
            <p:cNvSpPr/>
            <p:nvPr/>
          </p:nvSpPr>
          <p:spPr>
            <a:xfrm flipH="false" flipV="false" rot="0">
              <a:off x="1069548" y="909726"/>
              <a:ext cx="1917359" cy="1609657"/>
            </a:xfrm>
            <a:custGeom>
              <a:avLst/>
              <a:gdLst/>
              <a:ahLst/>
              <a:cxnLst/>
              <a:rect r="r" b="b" t="t" l="l"/>
              <a:pathLst>
                <a:path h="1609657" w="1917359">
                  <a:moveTo>
                    <a:pt x="0" y="0"/>
                  </a:moveTo>
                  <a:lnTo>
                    <a:pt x="1917359" y="0"/>
                  </a:lnTo>
                  <a:lnTo>
                    <a:pt x="1917359" y="1609657"/>
                  </a:lnTo>
                  <a:lnTo>
                    <a:pt x="0" y="1609657"/>
                  </a:lnTo>
                  <a:lnTo>
                    <a:pt x="0" y="0"/>
                  </a:lnTo>
                  <a:close/>
                </a:path>
              </a:pathLst>
            </a:custGeom>
            <a:blipFill>
              <a:blip r:embed="rId12"/>
              <a:stretch>
                <a:fillRect l="0" t="0" r="0" b="0"/>
              </a:stretch>
            </a:blipFill>
          </p:spPr>
        </p:sp>
        <p:sp>
          <p:nvSpPr>
            <p:cNvPr name="Freeform 25" id="25"/>
            <p:cNvSpPr/>
            <p:nvPr/>
          </p:nvSpPr>
          <p:spPr>
            <a:xfrm flipH="false" flipV="false" rot="0">
              <a:off x="1900000" y="727292"/>
              <a:ext cx="1665898" cy="1792091"/>
            </a:xfrm>
            <a:custGeom>
              <a:avLst/>
              <a:gdLst/>
              <a:ahLst/>
              <a:cxnLst/>
              <a:rect r="r" b="b" t="t" l="l"/>
              <a:pathLst>
                <a:path h="1792091" w="1665898">
                  <a:moveTo>
                    <a:pt x="0" y="0"/>
                  </a:moveTo>
                  <a:lnTo>
                    <a:pt x="1665897" y="0"/>
                  </a:lnTo>
                  <a:lnTo>
                    <a:pt x="1665897" y="1792091"/>
                  </a:lnTo>
                  <a:lnTo>
                    <a:pt x="0" y="1792091"/>
                  </a:lnTo>
                  <a:lnTo>
                    <a:pt x="0" y="0"/>
                  </a:lnTo>
                  <a:close/>
                </a:path>
              </a:pathLst>
            </a:custGeom>
            <a:blipFill>
              <a:blip r:embed="rId13"/>
              <a:stretch>
                <a:fillRect l="0" t="0" r="0" b="0"/>
              </a:stretch>
            </a:blipFill>
          </p:spPr>
        </p:sp>
      </p:grpSp>
      <p:sp>
        <p:nvSpPr>
          <p:cNvPr name="AutoShape 26" id="26"/>
          <p:cNvSpPr/>
          <p:nvPr/>
        </p:nvSpPr>
        <p:spPr>
          <a:xfrm flipV="true">
            <a:off x="9370839" y="2473930"/>
            <a:ext cx="4703489" cy="8351"/>
          </a:xfrm>
          <a:prstGeom prst="line">
            <a:avLst/>
          </a:prstGeom>
          <a:ln cap="flat" w="38100">
            <a:solidFill>
              <a:srgbClr val="000000"/>
            </a:solidFill>
            <a:prstDash val="solid"/>
            <a:headEnd type="none" len="sm" w="sm"/>
            <a:tailEnd type="arrow" len="sm" w="med"/>
          </a:ln>
        </p:spPr>
      </p:sp>
      <p:grpSp>
        <p:nvGrpSpPr>
          <p:cNvPr name="Group 27" id="27"/>
          <p:cNvGrpSpPr/>
          <p:nvPr/>
        </p:nvGrpSpPr>
        <p:grpSpPr>
          <a:xfrm rot="0">
            <a:off x="14945750" y="4078400"/>
            <a:ext cx="1803000" cy="2130199"/>
            <a:chOff x="0" y="0"/>
            <a:chExt cx="2404001" cy="2840266"/>
          </a:xfrm>
        </p:grpSpPr>
        <p:sp>
          <p:nvSpPr>
            <p:cNvPr name="Freeform 28" id="28"/>
            <p:cNvSpPr/>
            <p:nvPr/>
          </p:nvSpPr>
          <p:spPr>
            <a:xfrm flipH="false" flipV="false" rot="0">
              <a:off x="0" y="0"/>
              <a:ext cx="2404001" cy="2355921"/>
            </a:xfrm>
            <a:custGeom>
              <a:avLst/>
              <a:gdLst/>
              <a:ahLst/>
              <a:cxnLst/>
              <a:rect r="r" b="b" t="t" l="l"/>
              <a:pathLst>
                <a:path h="2355921" w="2404001">
                  <a:moveTo>
                    <a:pt x="0" y="0"/>
                  </a:moveTo>
                  <a:lnTo>
                    <a:pt x="2404001" y="0"/>
                  </a:lnTo>
                  <a:lnTo>
                    <a:pt x="2404001" y="2355921"/>
                  </a:lnTo>
                  <a:lnTo>
                    <a:pt x="0" y="23559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9" id="29"/>
            <p:cNvSpPr txBox="true"/>
            <p:nvPr/>
          </p:nvSpPr>
          <p:spPr>
            <a:xfrm rot="0">
              <a:off x="583226" y="2541591"/>
              <a:ext cx="1237548" cy="298674"/>
            </a:xfrm>
            <a:prstGeom prst="rect">
              <a:avLst/>
            </a:prstGeom>
          </p:spPr>
          <p:txBody>
            <a:bodyPr anchor="t" rtlCol="false" tIns="0" lIns="0" bIns="0" rIns="0">
              <a:spAutoFit/>
            </a:bodyPr>
            <a:lstStyle/>
            <a:p>
              <a:pPr algn="ctr">
                <a:lnSpc>
                  <a:spcPts val="1694"/>
                </a:lnSpc>
                <a:spcBef>
                  <a:spcPct val="0"/>
                </a:spcBef>
              </a:pPr>
              <a:r>
                <a:rPr lang="en-US" sz="1694">
                  <a:solidFill>
                    <a:srgbClr val="1D213F"/>
                  </a:solidFill>
                  <a:latin typeface="Canva Sans"/>
                </a:rPr>
                <a:t>CASHIER</a:t>
              </a:r>
            </a:p>
          </p:txBody>
        </p:sp>
      </p:grpSp>
      <p:sp>
        <p:nvSpPr>
          <p:cNvPr name="AutoShape 30" id="30"/>
          <p:cNvSpPr/>
          <p:nvPr/>
        </p:nvSpPr>
        <p:spPr>
          <a:xfrm flipH="true">
            <a:off x="12825378" y="5143500"/>
            <a:ext cx="2120372" cy="0"/>
          </a:xfrm>
          <a:prstGeom prst="line">
            <a:avLst/>
          </a:prstGeom>
          <a:ln cap="flat" w="38100">
            <a:solidFill>
              <a:srgbClr val="000000"/>
            </a:solidFill>
            <a:prstDash val="solid"/>
            <a:headEnd type="none" len="sm" w="sm"/>
            <a:tailEnd type="arrow" len="sm" w="med"/>
          </a:ln>
        </p:spPr>
      </p:sp>
      <p:grpSp>
        <p:nvGrpSpPr>
          <p:cNvPr name="Group 31" id="31"/>
          <p:cNvGrpSpPr/>
          <p:nvPr/>
        </p:nvGrpSpPr>
        <p:grpSpPr>
          <a:xfrm rot="0">
            <a:off x="1234278" y="3972221"/>
            <a:ext cx="1926396" cy="2339964"/>
            <a:chOff x="0" y="0"/>
            <a:chExt cx="2568529" cy="3119952"/>
          </a:xfrm>
        </p:grpSpPr>
        <p:sp>
          <p:nvSpPr>
            <p:cNvPr name="Freeform 32" id="32"/>
            <p:cNvSpPr/>
            <p:nvPr/>
          </p:nvSpPr>
          <p:spPr>
            <a:xfrm flipH="false" flipV="false" rot="0">
              <a:off x="0" y="0"/>
              <a:ext cx="2568529" cy="2634388"/>
            </a:xfrm>
            <a:custGeom>
              <a:avLst/>
              <a:gdLst/>
              <a:ahLst/>
              <a:cxnLst/>
              <a:rect r="r" b="b" t="t" l="l"/>
              <a:pathLst>
                <a:path h="2634388" w="2568529">
                  <a:moveTo>
                    <a:pt x="0" y="0"/>
                  </a:moveTo>
                  <a:lnTo>
                    <a:pt x="2568529" y="0"/>
                  </a:lnTo>
                  <a:lnTo>
                    <a:pt x="2568529" y="2634388"/>
                  </a:lnTo>
                  <a:lnTo>
                    <a:pt x="0" y="26343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3" id="33"/>
            <p:cNvSpPr txBox="true"/>
            <p:nvPr/>
          </p:nvSpPr>
          <p:spPr>
            <a:xfrm rot="0">
              <a:off x="246099" y="2815219"/>
              <a:ext cx="2076330" cy="304732"/>
            </a:xfrm>
            <a:prstGeom prst="rect">
              <a:avLst/>
            </a:prstGeom>
          </p:spPr>
          <p:txBody>
            <a:bodyPr anchor="t" rtlCol="false" tIns="0" lIns="0" bIns="0" rIns="0">
              <a:spAutoFit/>
            </a:bodyPr>
            <a:lstStyle/>
            <a:p>
              <a:pPr algn="ctr">
                <a:lnSpc>
                  <a:spcPts val="1687"/>
                </a:lnSpc>
                <a:spcBef>
                  <a:spcPct val="0"/>
                </a:spcBef>
              </a:pPr>
              <a:r>
                <a:rPr lang="en-US" sz="1687">
                  <a:solidFill>
                    <a:srgbClr val="1D213F"/>
                  </a:solidFill>
                  <a:latin typeface="Canva Sans"/>
                </a:rPr>
                <a:t>TRANSACTION</a:t>
              </a:r>
            </a:p>
          </p:txBody>
        </p:sp>
      </p:grpSp>
      <p:sp>
        <p:nvSpPr>
          <p:cNvPr name="AutoShape 34" id="34"/>
          <p:cNvSpPr/>
          <p:nvPr/>
        </p:nvSpPr>
        <p:spPr>
          <a:xfrm flipH="true">
            <a:off x="3160675" y="5142203"/>
            <a:ext cx="3930851" cy="0"/>
          </a:xfrm>
          <a:prstGeom prst="line">
            <a:avLst/>
          </a:prstGeom>
          <a:ln cap="flat" w="38100">
            <a:solidFill>
              <a:srgbClr val="000000"/>
            </a:solidFill>
            <a:prstDash val="solid"/>
            <a:headEnd type="none" len="sm" w="sm"/>
            <a:tailEnd type="arrow" len="sm" w="med"/>
          </a:ln>
        </p:spPr>
      </p:sp>
      <p:grpSp>
        <p:nvGrpSpPr>
          <p:cNvPr name="Group 35" id="35"/>
          <p:cNvGrpSpPr/>
          <p:nvPr/>
        </p:nvGrpSpPr>
        <p:grpSpPr>
          <a:xfrm rot="0">
            <a:off x="1888369" y="7164552"/>
            <a:ext cx="2136176" cy="2022069"/>
            <a:chOff x="0" y="0"/>
            <a:chExt cx="2848234" cy="2696092"/>
          </a:xfrm>
        </p:grpSpPr>
        <p:sp>
          <p:nvSpPr>
            <p:cNvPr name="Freeform 36" id="36"/>
            <p:cNvSpPr/>
            <p:nvPr/>
          </p:nvSpPr>
          <p:spPr>
            <a:xfrm flipH="false" flipV="false" rot="0">
              <a:off x="140492" y="0"/>
              <a:ext cx="2567250" cy="2067803"/>
            </a:xfrm>
            <a:custGeom>
              <a:avLst/>
              <a:gdLst/>
              <a:ahLst/>
              <a:cxnLst/>
              <a:rect r="r" b="b" t="t" l="l"/>
              <a:pathLst>
                <a:path h="2067803" w="2567250">
                  <a:moveTo>
                    <a:pt x="0" y="0"/>
                  </a:moveTo>
                  <a:lnTo>
                    <a:pt x="2567250" y="0"/>
                  </a:lnTo>
                  <a:lnTo>
                    <a:pt x="2567250" y="2067803"/>
                  </a:lnTo>
                  <a:lnTo>
                    <a:pt x="0" y="206780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37" id="37"/>
            <p:cNvSpPr txBox="true"/>
            <p:nvPr/>
          </p:nvSpPr>
          <p:spPr>
            <a:xfrm rot="0">
              <a:off x="0" y="2105903"/>
              <a:ext cx="2848234" cy="590189"/>
            </a:xfrm>
            <a:prstGeom prst="rect">
              <a:avLst/>
            </a:prstGeom>
          </p:spPr>
          <p:txBody>
            <a:bodyPr anchor="t" rtlCol="false" tIns="0" lIns="0" bIns="0" rIns="0">
              <a:spAutoFit/>
            </a:bodyPr>
            <a:lstStyle/>
            <a:p>
              <a:pPr algn="ctr">
                <a:lnSpc>
                  <a:spcPts val="1686"/>
                </a:lnSpc>
                <a:spcBef>
                  <a:spcPct val="0"/>
                </a:spcBef>
              </a:pPr>
              <a:r>
                <a:rPr lang="en-US" sz="1686">
                  <a:solidFill>
                    <a:srgbClr val="1D213F"/>
                  </a:solidFill>
                  <a:latin typeface="Canva Sans"/>
                </a:rPr>
                <a:t>KITCHEN CENTER MANAGER</a:t>
              </a:r>
            </a:p>
          </p:txBody>
        </p:sp>
      </p:grpSp>
      <p:sp>
        <p:nvSpPr>
          <p:cNvPr name="TextBox 38" id="38"/>
          <p:cNvSpPr txBox="true"/>
          <p:nvPr/>
        </p:nvSpPr>
        <p:spPr>
          <a:xfrm rot="0">
            <a:off x="6347074" y="9038886"/>
            <a:ext cx="2202900" cy="434010"/>
          </a:xfrm>
          <a:prstGeom prst="rect">
            <a:avLst/>
          </a:prstGeom>
        </p:spPr>
        <p:txBody>
          <a:bodyPr anchor="t" rtlCol="false" tIns="0" lIns="0" bIns="0" rIns="0">
            <a:spAutoFit/>
          </a:bodyPr>
          <a:lstStyle/>
          <a:p>
            <a:pPr algn="ctr">
              <a:lnSpc>
                <a:spcPts val="1689"/>
              </a:lnSpc>
              <a:spcBef>
                <a:spcPct val="0"/>
              </a:spcBef>
            </a:pPr>
            <a:r>
              <a:rPr lang="en-US" sz="1689">
                <a:solidFill>
                  <a:srgbClr val="1D213F"/>
                </a:solidFill>
                <a:latin typeface="Canva Sans"/>
              </a:rPr>
              <a:t>KITCHEN CENTER WALLET</a:t>
            </a:r>
          </a:p>
        </p:txBody>
      </p:sp>
      <p:grpSp>
        <p:nvGrpSpPr>
          <p:cNvPr name="Group 39" id="39"/>
          <p:cNvGrpSpPr/>
          <p:nvPr/>
        </p:nvGrpSpPr>
        <p:grpSpPr>
          <a:xfrm rot="0">
            <a:off x="15656073" y="6943322"/>
            <a:ext cx="1804268" cy="2464528"/>
            <a:chOff x="0" y="0"/>
            <a:chExt cx="2405690" cy="3286037"/>
          </a:xfrm>
        </p:grpSpPr>
        <p:sp>
          <p:nvSpPr>
            <p:cNvPr name="Freeform 40" id="40"/>
            <p:cNvSpPr/>
            <p:nvPr/>
          </p:nvSpPr>
          <p:spPr>
            <a:xfrm flipH="false" flipV="false" rot="0">
              <a:off x="0" y="0"/>
              <a:ext cx="2405690" cy="2920413"/>
            </a:xfrm>
            <a:custGeom>
              <a:avLst/>
              <a:gdLst/>
              <a:ahLst/>
              <a:cxnLst/>
              <a:rect r="r" b="b" t="t" l="l"/>
              <a:pathLst>
                <a:path h="2920413" w="2405690">
                  <a:moveTo>
                    <a:pt x="0" y="0"/>
                  </a:moveTo>
                  <a:lnTo>
                    <a:pt x="2405690" y="0"/>
                  </a:lnTo>
                  <a:lnTo>
                    <a:pt x="2405690" y="2920413"/>
                  </a:lnTo>
                  <a:lnTo>
                    <a:pt x="0" y="2920413"/>
                  </a:lnTo>
                  <a:lnTo>
                    <a:pt x="0" y="0"/>
                  </a:lnTo>
                  <a:close/>
                </a:path>
              </a:pathLst>
            </a:custGeom>
            <a:blipFill>
              <a:blip r:embed="rId18"/>
              <a:stretch>
                <a:fillRect l="0" t="0" r="0" b="0"/>
              </a:stretch>
            </a:blipFill>
          </p:spPr>
        </p:sp>
        <p:sp>
          <p:nvSpPr>
            <p:cNvPr name="TextBox 41" id="41"/>
            <p:cNvSpPr txBox="true"/>
            <p:nvPr/>
          </p:nvSpPr>
          <p:spPr>
            <a:xfrm rot="0">
              <a:off x="165740" y="2981654"/>
              <a:ext cx="2074210" cy="304382"/>
            </a:xfrm>
            <a:prstGeom prst="rect">
              <a:avLst/>
            </a:prstGeom>
          </p:spPr>
          <p:txBody>
            <a:bodyPr anchor="t" rtlCol="false" tIns="0" lIns="0" bIns="0" rIns="0">
              <a:spAutoFit/>
            </a:bodyPr>
            <a:lstStyle/>
            <a:p>
              <a:pPr algn="ctr">
                <a:lnSpc>
                  <a:spcPts val="1685"/>
                </a:lnSpc>
                <a:spcBef>
                  <a:spcPct val="0"/>
                </a:spcBef>
              </a:pPr>
              <a:r>
                <a:rPr lang="en-US" sz="1685">
                  <a:solidFill>
                    <a:srgbClr val="1D213F"/>
                  </a:solidFill>
                  <a:latin typeface="Canva Sans"/>
                </a:rPr>
                <a:t>WITHDRAW</a:t>
              </a:r>
            </a:p>
          </p:txBody>
        </p:sp>
      </p:grpSp>
      <p:sp>
        <p:nvSpPr>
          <p:cNvPr name="AutoShape 42" id="42"/>
          <p:cNvSpPr/>
          <p:nvPr/>
        </p:nvSpPr>
        <p:spPr>
          <a:xfrm>
            <a:off x="4024545" y="8175586"/>
            <a:ext cx="2372105" cy="0"/>
          </a:xfrm>
          <a:prstGeom prst="line">
            <a:avLst/>
          </a:prstGeom>
          <a:ln cap="flat" w="38100">
            <a:solidFill>
              <a:srgbClr val="000000"/>
            </a:solidFill>
            <a:prstDash val="solid"/>
            <a:headEnd type="none" len="sm" w="sm"/>
            <a:tailEnd type="arrow" len="sm" w="med"/>
          </a:ln>
        </p:spPr>
      </p:sp>
      <p:sp>
        <p:nvSpPr>
          <p:cNvPr name="AutoShape 43" id="43"/>
          <p:cNvSpPr/>
          <p:nvPr/>
        </p:nvSpPr>
        <p:spPr>
          <a:xfrm>
            <a:off x="12113205" y="8175586"/>
            <a:ext cx="3542867" cy="0"/>
          </a:xfrm>
          <a:prstGeom prst="line">
            <a:avLst/>
          </a:prstGeom>
          <a:ln cap="flat" w="38100">
            <a:solidFill>
              <a:srgbClr val="000000"/>
            </a:solidFill>
            <a:prstDash val="solid"/>
            <a:headEnd type="none" len="sm" w="sm"/>
            <a:tailEnd type="arrow" len="sm" w="med"/>
          </a:ln>
        </p:spPr>
      </p:sp>
      <p:sp>
        <p:nvSpPr>
          <p:cNvPr name="AutoShape 44" id="44"/>
          <p:cNvSpPr/>
          <p:nvPr/>
        </p:nvSpPr>
        <p:spPr>
          <a:xfrm>
            <a:off x="16748751" y="2473930"/>
            <a:ext cx="0" cy="2669570"/>
          </a:xfrm>
          <a:prstGeom prst="line">
            <a:avLst/>
          </a:prstGeom>
          <a:ln cap="flat" w="38100">
            <a:solidFill>
              <a:srgbClr val="000000"/>
            </a:solidFill>
            <a:prstDash val="solid"/>
            <a:headEnd type="none" len="sm" w="sm"/>
            <a:tailEnd type="arrow" len="sm" w="med"/>
          </a:ln>
        </p:spPr>
      </p:sp>
      <p:sp>
        <p:nvSpPr>
          <p:cNvPr name="AutoShape 45" id="45"/>
          <p:cNvSpPr/>
          <p:nvPr/>
        </p:nvSpPr>
        <p:spPr>
          <a:xfrm>
            <a:off x="1234278" y="5142203"/>
            <a:ext cx="654091" cy="3033383"/>
          </a:xfrm>
          <a:prstGeom prst="line">
            <a:avLst/>
          </a:prstGeom>
          <a:ln cap="flat" w="38100">
            <a:solidFill>
              <a:srgbClr val="000000"/>
            </a:solidFill>
            <a:prstDash val="solid"/>
            <a:headEnd type="none" len="sm" w="sm"/>
            <a:tailEnd type="arrow" len="sm" w="med"/>
          </a:ln>
        </p:spPr>
      </p:sp>
      <p:grpSp>
        <p:nvGrpSpPr>
          <p:cNvPr name="Group 46" id="46"/>
          <p:cNvGrpSpPr/>
          <p:nvPr/>
        </p:nvGrpSpPr>
        <p:grpSpPr>
          <a:xfrm rot="0">
            <a:off x="10616379" y="4049378"/>
            <a:ext cx="2208999" cy="2188243"/>
            <a:chOff x="0" y="0"/>
            <a:chExt cx="2945332" cy="2917658"/>
          </a:xfrm>
        </p:grpSpPr>
        <p:sp>
          <p:nvSpPr>
            <p:cNvPr name="TextBox 47" id="47"/>
            <p:cNvSpPr txBox="true"/>
            <p:nvPr/>
          </p:nvSpPr>
          <p:spPr>
            <a:xfrm rot="0">
              <a:off x="0" y="2611455"/>
              <a:ext cx="2945332" cy="306203"/>
            </a:xfrm>
            <a:prstGeom prst="rect">
              <a:avLst/>
            </a:prstGeom>
          </p:spPr>
          <p:txBody>
            <a:bodyPr anchor="t" rtlCol="false" tIns="0" lIns="0" bIns="0" rIns="0">
              <a:spAutoFit/>
            </a:bodyPr>
            <a:lstStyle/>
            <a:p>
              <a:pPr algn="ctr">
                <a:lnSpc>
                  <a:spcPts val="1694"/>
                </a:lnSpc>
                <a:spcBef>
                  <a:spcPct val="0"/>
                </a:spcBef>
              </a:pPr>
              <a:r>
                <a:rPr lang="en-US" sz="1694">
                  <a:solidFill>
                    <a:srgbClr val="1D213F"/>
                  </a:solidFill>
                  <a:latin typeface="Canva Sans"/>
                </a:rPr>
                <a:t>CASHIER  WALLET</a:t>
              </a:r>
            </a:p>
          </p:txBody>
        </p:sp>
        <p:sp>
          <p:nvSpPr>
            <p:cNvPr name="Freeform 48" id="48"/>
            <p:cNvSpPr/>
            <p:nvPr/>
          </p:nvSpPr>
          <p:spPr>
            <a:xfrm flipH="false" flipV="false" rot="0">
              <a:off x="219110" y="0"/>
              <a:ext cx="2605561" cy="2371061"/>
            </a:xfrm>
            <a:custGeom>
              <a:avLst/>
              <a:gdLst/>
              <a:ahLst/>
              <a:cxnLst/>
              <a:rect r="r" b="b" t="t" l="l"/>
              <a:pathLst>
                <a:path h="2371061" w="2605561">
                  <a:moveTo>
                    <a:pt x="0" y="0"/>
                  </a:moveTo>
                  <a:lnTo>
                    <a:pt x="2605561" y="0"/>
                  </a:lnTo>
                  <a:lnTo>
                    <a:pt x="2605561" y="2371061"/>
                  </a:lnTo>
                  <a:lnTo>
                    <a:pt x="0" y="2371061"/>
                  </a:lnTo>
                  <a:lnTo>
                    <a:pt x="0" y="0"/>
                  </a:lnTo>
                  <a:close/>
                </a:path>
              </a:pathLst>
            </a:custGeom>
            <a:blipFill>
              <a:blip r:embed="rId19"/>
              <a:stretch>
                <a:fillRect l="0" t="0" r="0" b="0"/>
              </a:stretch>
            </a:blipFill>
          </p:spPr>
        </p:sp>
      </p:grpSp>
      <p:grpSp>
        <p:nvGrpSpPr>
          <p:cNvPr name="Group 49" id="49"/>
          <p:cNvGrpSpPr/>
          <p:nvPr/>
        </p:nvGrpSpPr>
        <p:grpSpPr>
          <a:xfrm rot="0">
            <a:off x="7091526" y="4077103"/>
            <a:ext cx="1803000" cy="2130199"/>
            <a:chOff x="0" y="0"/>
            <a:chExt cx="2404001" cy="2840266"/>
          </a:xfrm>
        </p:grpSpPr>
        <p:sp>
          <p:nvSpPr>
            <p:cNvPr name="Freeform 50" id="50"/>
            <p:cNvSpPr/>
            <p:nvPr/>
          </p:nvSpPr>
          <p:spPr>
            <a:xfrm flipH="false" flipV="false" rot="0">
              <a:off x="0" y="0"/>
              <a:ext cx="2404001" cy="2355921"/>
            </a:xfrm>
            <a:custGeom>
              <a:avLst/>
              <a:gdLst/>
              <a:ahLst/>
              <a:cxnLst/>
              <a:rect r="r" b="b" t="t" l="l"/>
              <a:pathLst>
                <a:path h="2355921" w="2404001">
                  <a:moveTo>
                    <a:pt x="0" y="0"/>
                  </a:moveTo>
                  <a:lnTo>
                    <a:pt x="2404001" y="0"/>
                  </a:lnTo>
                  <a:lnTo>
                    <a:pt x="2404001" y="2355921"/>
                  </a:lnTo>
                  <a:lnTo>
                    <a:pt x="0" y="23559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1" id="51"/>
            <p:cNvSpPr txBox="true"/>
            <p:nvPr/>
          </p:nvSpPr>
          <p:spPr>
            <a:xfrm rot="0">
              <a:off x="583226" y="2541591"/>
              <a:ext cx="1237548" cy="298674"/>
            </a:xfrm>
            <a:prstGeom prst="rect">
              <a:avLst/>
            </a:prstGeom>
          </p:spPr>
          <p:txBody>
            <a:bodyPr anchor="t" rtlCol="false" tIns="0" lIns="0" bIns="0" rIns="0">
              <a:spAutoFit/>
            </a:bodyPr>
            <a:lstStyle/>
            <a:p>
              <a:pPr algn="ctr">
                <a:lnSpc>
                  <a:spcPts val="1694"/>
                </a:lnSpc>
                <a:spcBef>
                  <a:spcPct val="0"/>
                </a:spcBef>
              </a:pPr>
              <a:r>
                <a:rPr lang="en-US" sz="1694">
                  <a:solidFill>
                    <a:srgbClr val="1D213F"/>
                  </a:solidFill>
                  <a:latin typeface="Canva Sans"/>
                </a:rPr>
                <a:t>CASHIER</a:t>
              </a:r>
            </a:p>
          </p:txBody>
        </p:sp>
      </p:grpSp>
      <p:sp>
        <p:nvSpPr>
          <p:cNvPr name="AutoShape 52" id="52"/>
          <p:cNvSpPr/>
          <p:nvPr/>
        </p:nvSpPr>
        <p:spPr>
          <a:xfrm flipH="true" flipV="true">
            <a:off x="8894527" y="5142203"/>
            <a:ext cx="1721853" cy="1297"/>
          </a:xfrm>
          <a:prstGeom prst="line">
            <a:avLst/>
          </a:prstGeom>
          <a:ln cap="flat" w="38100">
            <a:solidFill>
              <a:srgbClr val="000000"/>
            </a:solidFill>
            <a:prstDash val="solid"/>
            <a:headEnd type="none" len="sm" w="sm"/>
            <a:tailEnd type="arrow" len="sm" w="med"/>
          </a:ln>
        </p:spPr>
      </p:sp>
      <p:sp>
        <p:nvSpPr>
          <p:cNvPr name="Freeform 53" id="53"/>
          <p:cNvSpPr/>
          <p:nvPr/>
        </p:nvSpPr>
        <p:spPr>
          <a:xfrm flipH="false" flipV="false" rot="0">
            <a:off x="6396650" y="7494377"/>
            <a:ext cx="1872738" cy="1362417"/>
          </a:xfrm>
          <a:custGeom>
            <a:avLst/>
            <a:gdLst/>
            <a:ahLst/>
            <a:cxnLst/>
            <a:rect r="r" b="b" t="t" l="l"/>
            <a:pathLst>
              <a:path h="1362417" w="1872738">
                <a:moveTo>
                  <a:pt x="0" y="0"/>
                </a:moveTo>
                <a:lnTo>
                  <a:pt x="1872738" y="0"/>
                </a:lnTo>
                <a:lnTo>
                  <a:pt x="1872738" y="1362417"/>
                </a:lnTo>
                <a:lnTo>
                  <a:pt x="0" y="1362417"/>
                </a:lnTo>
                <a:lnTo>
                  <a:pt x="0" y="0"/>
                </a:lnTo>
                <a:close/>
              </a:path>
            </a:pathLst>
          </a:custGeom>
          <a:blipFill>
            <a:blip r:embed="rId20"/>
            <a:stretch>
              <a:fillRect l="0" t="0" r="0" b="0"/>
            </a:stretch>
          </a:blipFill>
        </p:spPr>
      </p:sp>
      <p:sp>
        <p:nvSpPr>
          <p:cNvPr name="TextBox 54" id="54"/>
          <p:cNvSpPr txBox="true"/>
          <p:nvPr/>
        </p:nvSpPr>
        <p:spPr>
          <a:xfrm rot="0">
            <a:off x="4467910" y="1984302"/>
            <a:ext cx="1879163" cy="37274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rPr>
              <a:t>1.Select order</a:t>
            </a:r>
          </a:p>
        </p:txBody>
      </p:sp>
      <p:sp>
        <p:nvSpPr>
          <p:cNvPr name="TextBox 55" id="55"/>
          <p:cNvSpPr txBox="true"/>
          <p:nvPr/>
        </p:nvSpPr>
        <p:spPr>
          <a:xfrm rot="0">
            <a:off x="9977030" y="1984302"/>
            <a:ext cx="3487698" cy="37274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rPr>
              <a:t>2.Create shipper payment</a:t>
            </a:r>
          </a:p>
        </p:txBody>
      </p:sp>
      <p:sp>
        <p:nvSpPr>
          <p:cNvPr name="TextBox 56" id="56"/>
          <p:cNvSpPr txBox="true"/>
          <p:nvPr/>
        </p:nvSpPr>
        <p:spPr>
          <a:xfrm rot="0">
            <a:off x="12950743" y="4549936"/>
            <a:ext cx="1983105" cy="37274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rPr>
              <a:t>3.Check Wallet</a:t>
            </a:r>
          </a:p>
        </p:txBody>
      </p:sp>
      <p:sp>
        <p:nvSpPr>
          <p:cNvPr name="TextBox 57" id="57"/>
          <p:cNvSpPr txBox="true"/>
          <p:nvPr/>
        </p:nvSpPr>
        <p:spPr>
          <a:xfrm rot="0">
            <a:off x="3285997" y="4549936"/>
            <a:ext cx="3804523" cy="37274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rPr>
              <a:t>4.Create transferring money</a:t>
            </a:r>
          </a:p>
        </p:txBody>
      </p:sp>
      <p:sp>
        <p:nvSpPr>
          <p:cNvPr name="TextBox 58" id="58"/>
          <p:cNvSpPr txBox="true"/>
          <p:nvPr/>
        </p:nvSpPr>
        <p:spPr>
          <a:xfrm rot="0">
            <a:off x="4114270" y="7611772"/>
            <a:ext cx="2192655" cy="37274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rPr>
              <a:t>5.Check balance</a:t>
            </a:r>
          </a:p>
        </p:txBody>
      </p:sp>
      <p:sp>
        <p:nvSpPr>
          <p:cNvPr name="TextBox 59" id="59"/>
          <p:cNvSpPr txBox="true"/>
          <p:nvPr/>
        </p:nvSpPr>
        <p:spPr>
          <a:xfrm rot="0">
            <a:off x="12007828" y="7611772"/>
            <a:ext cx="3868936" cy="372745"/>
          </a:xfrm>
          <a:prstGeom prst="rect">
            <a:avLst/>
          </a:prstGeom>
        </p:spPr>
        <p:txBody>
          <a:bodyPr anchor="t" rtlCol="false" tIns="0" lIns="0" bIns="0" rIns="0">
            <a:spAutoFit/>
          </a:bodyPr>
          <a:lstStyle/>
          <a:p>
            <a:pPr algn="ctr">
              <a:lnSpc>
                <a:spcPts val="3079"/>
              </a:lnSpc>
            </a:pPr>
            <a:r>
              <a:rPr lang="en-US" sz="2199">
                <a:solidFill>
                  <a:srgbClr val="000000"/>
                </a:solidFill>
                <a:latin typeface="Canva Sans"/>
              </a:rPr>
              <a:t>6.Create withdrawing money</a:t>
            </a:r>
          </a:p>
        </p:txBody>
      </p:sp>
      <p:grpSp>
        <p:nvGrpSpPr>
          <p:cNvPr name="Group 60" id="60"/>
          <p:cNvGrpSpPr/>
          <p:nvPr/>
        </p:nvGrpSpPr>
        <p:grpSpPr>
          <a:xfrm rot="0">
            <a:off x="9977030" y="7164552"/>
            <a:ext cx="2136176" cy="2022069"/>
            <a:chOff x="0" y="0"/>
            <a:chExt cx="2848234" cy="2696092"/>
          </a:xfrm>
        </p:grpSpPr>
        <p:sp>
          <p:nvSpPr>
            <p:cNvPr name="Freeform 61" id="61"/>
            <p:cNvSpPr/>
            <p:nvPr/>
          </p:nvSpPr>
          <p:spPr>
            <a:xfrm flipH="false" flipV="false" rot="0">
              <a:off x="140492" y="0"/>
              <a:ext cx="2567250" cy="2067803"/>
            </a:xfrm>
            <a:custGeom>
              <a:avLst/>
              <a:gdLst/>
              <a:ahLst/>
              <a:cxnLst/>
              <a:rect r="r" b="b" t="t" l="l"/>
              <a:pathLst>
                <a:path h="2067803" w="2567250">
                  <a:moveTo>
                    <a:pt x="0" y="0"/>
                  </a:moveTo>
                  <a:lnTo>
                    <a:pt x="2567250" y="0"/>
                  </a:lnTo>
                  <a:lnTo>
                    <a:pt x="2567250" y="2067803"/>
                  </a:lnTo>
                  <a:lnTo>
                    <a:pt x="0" y="206780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62" id="62"/>
            <p:cNvSpPr txBox="true"/>
            <p:nvPr/>
          </p:nvSpPr>
          <p:spPr>
            <a:xfrm rot="0">
              <a:off x="0" y="2105903"/>
              <a:ext cx="2848234" cy="590189"/>
            </a:xfrm>
            <a:prstGeom prst="rect">
              <a:avLst/>
            </a:prstGeom>
          </p:spPr>
          <p:txBody>
            <a:bodyPr anchor="t" rtlCol="false" tIns="0" lIns="0" bIns="0" rIns="0">
              <a:spAutoFit/>
            </a:bodyPr>
            <a:lstStyle/>
            <a:p>
              <a:pPr algn="ctr">
                <a:lnSpc>
                  <a:spcPts val="1686"/>
                </a:lnSpc>
                <a:spcBef>
                  <a:spcPct val="0"/>
                </a:spcBef>
              </a:pPr>
              <a:r>
                <a:rPr lang="en-US" sz="1686">
                  <a:solidFill>
                    <a:srgbClr val="1D213F"/>
                  </a:solidFill>
                  <a:latin typeface="Canva Sans"/>
                </a:rPr>
                <a:t>KITCHEN CENTER MANAGER</a:t>
              </a:r>
            </a:p>
          </p:txBody>
        </p:sp>
      </p:grpSp>
      <p:sp>
        <p:nvSpPr>
          <p:cNvPr name="AutoShape 63" id="63"/>
          <p:cNvSpPr/>
          <p:nvPr/>
        </p:nvSpPr>
        <p:spPr>
          <a:xfrm>
            <a:off x="8269388" y="8175586"/>
            <a:ext cx="1707641" cy="0"/>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75825" y="2806840"/>
            <a:ext cx="12791807" cy="4229673"/>
            <a:chOff x="0" y="0"/>
            <a:chExt cx="3369036" cy="1113988"/>
          </a:xfrm>
        </p:grpSpPr>
        <p:sp>
          <p:nvSpPr>
            <p:cNvPr name="Freeform 3" id="3"/>
            <p:cNvSpPr/>
            <p:nvPr/>
          </p:nvSpPr>
          <p:spPr>
            <a:xfrm flipH="false" flipV="false" rot="0">
              <a:off x="0" y="0"/>
              <a:ext cx="3369035" cy="1113988"/>
            </a:xfrm>
            <a:custGeom>
              <a:avLst/>
              <a:gdLst/>
              <a:ahLst/>
              <a:cxnLst/>
              <a:rect r="r" b="b" t="t" l="l"/>
              <a:pathLst>
                <a:path h="1113988" w="3369035">
                  <a:moveTo>
                    <a:pt x="30866" y="0"/>
                  </a:moveTo>
                  <a:lnTo>
                    <a:pt x="3338169" y="0"/>
                  </a:lnTo>
                  <a:cubicBezTo>
                    <a:pt x="3355216" y="0"/>
                    <a:pt x="3369035" y="13819"/>
                    <a:pt x="3369035" y="30866"/>
                  </a:cubicBezTo>
                  <a:lnTo>
                    <a:pt x="3369035" y="1083121"/>
                  </a:lnTo>
                  <a:cubicBezTo>
                    <a:pt x="3369035" y="1100169"/>
                    <a:pt x="3355216" y="1113988"/>
                    <a:pt x="3338169" y="1113988"/>
                  </a:cubicBezTo>
                  <a:lnTo>
                    <a:pt x="30866" y="1113988"/>
                  </a:lnTo>
                  <a:cubicBezTo>
                    <a:pt x="13819" y="1113988"/>
                    <a:pt x="0" y="1100169"/>
                    <a:pt x="0" y="1083121"/>
                  </a:cubicBezTo>
                  <a:lnTo>
                    <a:pt x="0" y="30866"/>
                  </a:lnTo>
                  <a:cubicBezTo>
                    <a:pt x="0" y="13819"/>
                    <a:pt x="13819" y="0"/>
                    <a:pt x="30866" y="0"/>
                  </a:cubicBezTo>
                  <a:close/>
                </a:path>
              </a:pathLst>
            </a:custGeom>
            <a:solidFill>
              <a:srgbClr val="000000">
                <a:alpha val="0"/>
              </a:srgbClr>
            </a:solidFill>
            <a:ln w="38100" cap="rnd">
              <a:solidFill>
                <a:srgbClr val="EC407A"/>
              </a:solidFill>
              <a:prstDash val="dash"/>
              <a:round/>
            </a:ln>
          </p:spPr>
        </p:sp>
        <p:sp>
          <p:nvSpPr>
            <p:cNvPr name="TextBox 4" id="4"/>
            <p:cNvSpPr txBox="true"/>
            <p:nvPr/>
          </p:nvSpPr>
          <p:spPr>
            <a:xfrm>
              <a:off x="0" y="-38100"/>
              <a:ext cx="3369036" cy="115208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190374">
            <a:off x="15352846" y="-3372740"/>
            <a:ext cx="6301831" cy="6301831"/>
          </a:xfrm>
          <a:custGeom>
            <a:avLst/>
            <a:gdLst/>
            <a:ahLst/>
            <a:cxnLst/>
            <a:rect r="r" b="b" t="t" l="l"/>
            <a:pathLst>
              <a:path h="6301831" w="6301831">
                <a:moveTo>
                  <a:pt x="0" y="0"/>
                </a:moveTo>
                <a:lnTo>
                  <a:pt x="6301832" y="0"/>
                </a:lnTo>
                <a:lnTo>
                  <a:pt x="6301832" y="6301832"/>
                </a:lnTo>
                <a:lnTo>
                  <a:pt x="0" y="630183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381064" y="9796172"/>
            <a:ext cx="15429419" cy="979513"/>
            <a:chOff x="0" y="0"/>
            <a:chExt cx="20572558" cy="1306017"/>
          </a:xfrm>
        </p:grpSpPr>
        <p:grpSp>
          <p:nvGrpSpPr>
            <p:cNvPr name="Group 7" id="7"/>
            <p:cNvGrpSpPr/>
            <p:nvPr/>
          </p:nvGrpSpPr>
          <p:grpSpPr>
            <a:xfrm rot="0">
              <a:off x="0" y="0"/>
              <a:ext cx="2612034" cy="1306017"/>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FF9829"/>
              </a:solidFill>
            </p:spPr>
          </p:sp>
          <p:sp>
            <p:nvSpPr>
              <p:cNvPr name="TextBox 9" id="9"/>
              <p:cNvSpPr txBox="true"/>
              <p:nvPr/>
            </p:nvSpPr>
            <p:spPr>
              <a:xfrm>
                <a:off x="0" y="-38100"/>
                <a:ext cx="698500" cy="444500"/>
              </a:xfrm>
              <a:prstGeom prst="rect">
                <a:avLst/>
              </a:prstGeom>
            </p:spPr>
            <p:txBody>
              <a:bodyPr anchor="ctr" rtlCol="false" tIns="50800" lIns="50800" bIns="50800" rIns="50800"/>
              <a:lstStyle/>
              <a:p>
                <a:pPr algn="ctr">
                  <a:lnSpc>
                    <a:spcPts val="3094"/>
                  </a:lnSpc>
                </a:pPr>
              </a:p>
            </p:txBody>
          </p:sp>
        </p:grpSp>
        <p:grpSp>
          <p:nvGrpSpPr>
            <p:cNvPr name="Group 10" id="10"/>
            <p:cNvGrpSpPr/>
            <p:nvPr/>
          </p:nvGrpSpPr>
          <p:grpSpPr>
            <a:xfrm rot="0">
              <a:off x="2252233" y="0"/>
              <a:ext cx="2612034" cy="1306017"/>
              <a:chOff x="0" y="0"/>
              <a:chExt cx="812800" cy="406400"/>
            </a:xfrm>
          </p:grpSpPr>
          <p:sp>
            <p:nvSpPr>
              <p:cNvPr name="Freeform 11" id="11"/>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DFDFC"/>
              </a:solidFill>
            </p:spPr>
          </p:sp>
          <p:sp>
            <p:nvSpPr>
              <p:cNvPr name="TextBox 12" id="12"/>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13" id="13"/>
            <p:cNvGrpSpPr/>
            <p:nvPr/>
          </p:nvGrpSpPr>
          <p:grpSpPr>
            <a:xfrm rot="0">
              <a:off x="4504467" y="0"/>
              <a:ext cx="2612034" cy="1306017"/>
              <a:chOff x="0" y="0"/>
              <a:chExt cx="812800" cy="406400"/>
            </a:xfrm>
          </p:grpSpPr>
          <p:sp>
            <p:nvSpPr>
              <p:cNvPr name="Freeform 14" id="14"/>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9829"/>
              </a:solidFill>
            </p:spPr>
          </p:sp>
          <p:sp>
            <p:nvSpPr>
              <p:cNvPr name="TextBox 15" id="15"/>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16" id="16"/>
            <p:cNvGrpSpPr/>
            <p:nvPr/>
          </p:nvGrpSpPr>
          <p:grpSpPr>
            <a:xfrm rot="0">
              <a:off x="6724696" y="0"/>
              <a:ext cx="2612034" cy="1306017"/>
              <a:chOff x="0" y="0"/>
              <a:chExt cx="812800" cy="406400"/>
            </a:xfrm>
          </p:grpSpPr>
          <p:sp>
            <p:nvSpPr>
              <p:cNvPr name="Freeform 17" id="17"/>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DFDFC"/>
              </a:solidFill>
            </p:spPr>
          </p:sp>
          <p:sp>
            <p:nvSpPr>
              <p:cNvPr name="TextBox 18" id="18"/>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19" id="19"/>
            <p:cNvGrpSpPr/>
            <p:nvPr/>
          </p:nvGrpSpPr>
          <p:grpSpPr>
            <a:xfrm rot="0">
              <a:off x="9012947" y="0"/>
              <a:ext cx="2612034" cy="1306017"/>
              <a:chOff x="0" y="0"/>
              <a:chExt cx="812800" cy="406400"/>
            </a:xfrm>
          </p:grpSpPr>
          <p:sp>
            <p:nvSpPr>
              <p:cNvPr name="Freeform 20" id="20"/>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21" id="21"/>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22" id="22"/>
            <p:cNvGrpSpPr/>
            <p:nvPr/>
          </p:nvGrpSpPr>
          <p:grpSpPr>
            <a:xfrm rot="0">
              <a:off x="11233176" y="0"/>
              <a:ext cx="2612034" cy="1306017"/>
              <a:chOff x="0" y="0"/>
              <a:chExt cx="812800" cy="406400"/>
            </a:xfrm>
          </p:grpSpPr>
          <p:sp>
            <p:nvSpPr>
              <p:cNvPr name="Freeform 23" id="23"/>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DBDBDB"/>
              </a:solidFill>
            </p:spPr>
          </p:sp>
          <p:sp>
            <p:nvSpPr>
              <p:cNvPr name="TextBox 24" id="24"/>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25" id="25"/>
            <p:cNvGrpSpPr/>
            <p:nvPr/>
          </p:nvGrpSpPr>
          <p:grpSpPr>
            <a:xfrm rot="0">
              <a:off x="13486735" y="0"/>
              <a:ext cx="2612034" cy="1306017"/>
              <a:chOff x="0" y="0"/>
              <a:chExt cx="812800" cy="406400"/>
            </a:xfrm>
          </p:grpSpPr>
          <p:sp>
            <p:nvSpPr>
              <p:cNvPr name="Freeform 26" id="26"/>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27" id="27"/>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28" id="28"/>
            <p:cNvGrpSpPr/>
            <p:nvPr/>
          </p:nvGrpSpPr>
          <p:grpSpPr>
            <a:xfrm rot="0">
              <a:off x="15741656" y="0"/>
              <a:ext cx="2612034" cy="1306017"/>
              <a:chOff x="0" y="0"/>
              <a:chExt cx="812800" cy="406400"/>
            </a:xfrm>
          </p:grpSpPr>
          <p:sp>
            <p:nvSpPr>
              <p:cNvPr name="Freeform 29" id="29"/>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DBDBDB"/>
              </a:solidFill>
            </p:spPr>
          </p:sp>
          <p:sp>
            <p:nvSpPr>
              <p:cNvPr name="TextBox 30" id="30"/>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31" id="31"/>
            <p:cNvGrpSpPr/>
            <p:nvPr/>
          </p:nvGrpSpPr>
          <p:grpSpPr>
            <a:xfrm rot="0">
              <a:off x="17960524" y="0"/>
              <a:ext cx="2612034" cy="1306017"/>
              <a:chOff x="0" y="0"/>
              <a:chExt cx="812800" cy="406400"/>
            </a:xfrm>
          </p:grpSpPr>
          <p:sp>
            <p:nvSpPr>
              <p:cNvPr name="Freeform 32" id="32"/>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33" id="33"/>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grpSp>
        <p:nvGrpSpPr>
          <p:cNvPr name="Group 34" id="34"/>
          <p:cNvGrpSpPr/>
          <p:nvPr/>
        </p:nvGrpSpPr>
        <p:grpSpPr>
          <a:xfrm rot="0">
            <a:off x="333645" y="640106"/>
            <a:ext cx="722783" cy="722783"/>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C407A">
                    <a:alpha val="100000"/>
                  </a:srgbClr>
                </a:gs>
                <a:gs pos="100000">
                  <a:srgbClr val="FCE4EC">
                    <a:alpha val="100000"/>
                  </a:srgbClr>
                </a:gs>
              </a:gsLst>
              <a:lin ang="0"/>
            </a:gradFill>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grpSp>
        <p:nvGrpSpPr>
          <p:cNvPr name="Group 37" id="37"/>
          <p:cNvGrpSpPr/>
          <p:nvPr/>
        </p:nvGrpSpPr>
        <p:grpSpPr>
          <a:xfrm rot="0">
            <a:off x="-57628" y="944490"/>
            <a:ext cx="722783" cy="722783"/>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E4EC"/>
            </a:solidFill>
          </p:spPr>
        </p:sp>
        <p:sp>
          <p:nvSpPr>
            <p:cNvPr name="TextBox 39" id="39"/>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grpSp>
        <p:nvGrpSpPr>
          <p:cNvPr name="Group 40" id="40"/>
          <p:cNvGrpSpPr/>
          <p:nvPr/>
        </p:nvGrpSpPr>
        <p:grpSpPr>
          <a:xfrm rot="0">
            <a:off x="-515554" y="-53521"/>
            <a:ext cx="1267182" cy="1267182"/>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407A"/>
            </a:solidFill>
          </p:spPr>
        </p:sp>
        <p:sp>
          <p:nvSpPr>
            <p:cNvPr name="TextBox 42" id="42"/>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sp>
        <p:nvSpPr>
          <p:cNvPr name="TextBox 43" id="43"/>
          <p:cNvSpPr txBox="true"/>
          <p:nvPr/>
        </p:nvSpPr>
        <p:spPr>
          <a:xfrm rot="0">
            <a:off x="4644976" y="3451651"/>
            <a:ext cx="9603585" cy="2787649"/>
          </a:xfrm>
          <a:prstGeom prst="rect">
            <a:avLst/>
          </a:prstGeom>
        </p:spPr>
        <p:txBody>
          <a:bodyPr anchor="t" rtlCol="false" tIns="0" lIns="0" bIns="0" rIns="0">
            <a:spAutoFit/>
          </a:bodyPr>
          <a:lstStyle/>
          <a:p>
            <a:pPr algn="ctr">
              <a:lnSpc>
                <a:spcPts val="11200"/>
              </a:lnSpc>
              <a:spcBef>
                <a:spcPct val="0"/>
              </a:spcBef>
            </a:pPr>
            <a:r>
              <a:rPr lang="en-US" sz="8000">
                <a:solidFill>
                  <a:srgbClr val="321211"/>
                </a:solidFill>
                <a:latin typeface="Canva Sans Bold"/>
              </a:rPr>
              <a:t>5. ACHIEVEMENTS &amp; LIMITATIONS</a:t>
            </a:r>
          </a:p>
        </p:txBody>
      </p:sp>
      <p:grpSp>
        <p:nvGrpSpPr>
          <p:cNvPr name="Group 44" id="44"/>
          <p:cNvGrpSpPr/>
          <p:nvPr/>
        </p:nvGrpSpPr>
        <p:grpSpPr>
          <a:xfrm rot="0">
            <a:off x="17259300" y="9096467"/>
            <a:ext cx="777834" cy="914961"/>
            <a:chOff x="0" y="0"/>
            <a:chExt cx="698500" cy="821640"/>
          </a:xfrm>
        </p:grpSpPr>
        <p:sp>
          <p:nvSpPr>
            <p:cNvPr name="Freeform 45" id="45"/>
            <p:cNvSpPr/>
            <p:nvPr/>
          </p:nvSpPr>
          <p:spPr>
            <a:xfrm flipH="false" flipV="false" rot="0">
              <a:off x="0" y="0"/>
              <a:ext cx="698500" cy="821640"/>
            </a:xfrm>
            <a:custGeom>
              <a:avLst/>
              <a:gdLst/>
              <a:ahLst/>
              <a:cxnLst/>
              <a:rect r="r" b="b" t="t" l="l"/>
              <a:pathLst>
                <a:path h="821640" w="698500">
                  <a:moveTo>
                    <a:pt x="349250" y="0"/>
                  </a:moveTo>
                  <a:lnTo>
                    <a:pt x="698500" y="203200"/>
                  </a:lnTo>
                  <a:lnTo>
                    <a:pt x="698500" y="618440"/>
                  </a:lnTo>
                  <a:lnTo>
                    <a:pt x="349250" y="821640"/>
                  </a:lnTo>
                  <a:lnTo>
                    <a:pt x="0" y="618440"/>
                  </a:lnTo>
                  <a:lnTo>
                    <a:pt x="0" y="203200"/>
                  </a:lnTo>
                  <a:lnTo>
                    <a:pt x="349250" y="0"/>
                  </a:lnTo>
                  <a:close/>
                </a:path>
              </a:pathLst>
            </a:custGeom>
            <a:solidFill>
              <a:srgbClr val="FCE4EC"/>
            </a:solidFill>
            <a:ln w="19050" cap="sq">
              <a:solidFill>
                <a:srgbClr val="EC407A"/>
              </a:solidFill>
              <a:prstDash val="solid"/>
              <a:miter/>
            </a:ln>
          </p:spPr>
        </p:sp>
        <p:sp>
          <p:nvSpPr>
            <p:cNvPr name="TextBox 46" id="46"/>
            <p:cNvSpPr txBox="true"/>
            <p:nvPr/>
          </p:nvSpPr>
          <p:spPr>
            <a:xfrm>
              <a:off x="0" y="82550"/>
              <a:ext cx="698500" cy="599390"/>
            </a:xfrm>
            <a:prstGeom prst="rect">
              <a:avLst/>
            </a:prstGeom>
          </p:spPr>
          <p:txBody>
            <a:bodyPr anchor="ctr" rtlCol="false" tIns="50800" lIns="50800" bIns="50800" rIns="50800"/>
            <a:lstStyle/>
            <a:p>
              <a:pPr algn="ctr">
                <a:lnSpc>
                  <a:spcPts val="3500"/>
                </a:lnSpc>
              </a:pPr>
              <a:r>
                <a:rPr lang="en-US" sz="2500">
                  <a:solidFill>
                    <a:srgbClr val="EC407A"/>
                  </a:solidFill>
                  <a:latin typeface="Canva Sans Bold"/>
                </a:rPr>
                <a:t>20</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0374">
            <a:off x="15325118" y="-3150916"/>
            <a:ext cx="6301831" cy="6301831"/>
          </a:xfrm>
          <a:custGeom>
            <a:avLst/>
            <a:gdLst/>
            <a:ahLst/>
            <a:cxnLst/>
            <a:rect r="r" b="b" t="t" l="l"/>
            <a:pathLst>
              <a:path h="6301831" w="6301831">
                <a:moveTo>
                  <a:pt x="0" y="0"/>
                </a:moveTo>
                <a:lnTo>
                  <a:pt x="6301832" y="0"/>
                </a:lnTo>
                <a:lnTo>
                  <a:pt x="6301832" y="6301832"/>
                </a:lnTo>
                <a:lnTo>
                  <a:pt x="0" y="630183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288578" y="9797244"/>
            <a:ext cx="15429419" cy="979513"/>
            <a:chOff x="0" y="0"/>
            <a:chExt cx="20572558" cy="1306017"/>
          </a:xfrm>
        </p:grpSpPr>
        <p:grpSp>
          <p:nvGrpSpPr>
            <p:cNvPr name="Group 4" id="4"/>
            <p:cNvGrpSpPr/>
            <p:nvPr/>
          </p:nvGrpSpPr>
          <p:grpSpPr>
            <a:xfrm rot="0">
              <a:off x="0" y="0"/>
              <a:ext cx="2612034" cy="1306017"/>
              <a:chOff x="0" y="0"/>
              <a:chExt cx="812800" cy="406400"/>
            </a:xfrm>
          </p:grpSpPr>
          <p:sp>
            <p:nvSpPr>
              <p:cNvPr name="Freeform 5" id="5"/>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FF9829"/>
              </a:solidFill>
            </p:spPr>
          </p:sp>
          <p:sp>
            <p:nvSpPr>
              <p:cNvPr name="TextBox 6" id="6"/>
              <p:cNvSpPr txBox="true"/>
              <p:nvPr/>
            </p:nvSpPr>
            <p:spPr>
              <a:xfrm>
                <a:off x="0" y="-38100"/>
                <a:ext cx="698500" cy="444500"/>
              </a:xfrm>
              <a:prstGeom prst="rect">
                <a:avLst/>
              </a:prstGeom>
            </p:spPr>
            <p:txBody>
              <a:bodyPr anchor="ctr" rtlCol="false" tIns="50800" lIns="50800" bIns="50800" rIns="50800"/>
              <a:lstStyle/>
              <a:p>
                <a:pPr algn="ctr">
                  <a:lnSpc>
                    <a:spcPts val="3094"/>
                  </a:lnSpc>
                </a:pPr>
              </a:p>
            </p:txBody>
          </p:sp>
        </p:grpSp>
        <p:grpSp>
          <p:nvGrpSpPr>
            <p:cNvPr name="Group 7" id="7"/>
            <p:cNvGrpSpPr/>
            <p:nvPr/>
          </p:nvGrpSpPr>
          <p:grpSpPr>
            <a:xfrm rot="0">
              <a:off x="2252233" y="0"/>
              <a:ext cx="2612034" cy="1306017"/>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DFDFC"/>
              </a:solidFill>
            </p:spPr>
          </p:sp>
          <p:sp>
            <p:nvSpPr>
              <p:cNvPr name="TextBox 9" id="9"/>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10" id="10"/>
            <p:cNvGrpSpPr/>
            <p:nvPr/>
          </p:nvGrpSpPr>
          <p:grpSpPr>
            <a:xfrm rot="0">
              <a:off x="4504467" y="0"/>
              <a:ext cx="2612034" cy="1306017"/>
              <a:chOff x="0" y="0"/>
              <a:chExt cx="812800" cy="406400"/>
            </a:xfrm>
          </p:grpSpPr>
          <p:sp>
            <p:nvSpPr>
              <p:cNvPr name="Freeform 11" id="11"/>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9829"/>
              </a:solidFill>
            </p:spPr>
          </p:sp>
          <p:sp>
            <p:nvSpPr>
              <p:cNvPr name="TextBox 12" id="12"/>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13" id="13"/>
            <p:cNvGrpSpPr/>
            <p:nvPr/>
          </p:nvGrpSpPr>
          <p:grpSpPr>
            <a:xfrm rot="0">
              <a:off x="6724696" y="0"/>
              <a:ext cx="2612034" cy="1306017"/>
              <a:chOff x="0" y="0"/>
              <a:chExt cx="812800" cy="406400"/>
            </a:xfrm>
          </p:grpSpPr>
          <p:sp>
            <p:nvSpPr>
              <p:cNvPr name="Freeform 14" id="14"/>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DFDFC"/>
              </a:solidFill>
            </p:spPr>
          </p:sp>
          <p:sp>
            <p:nvSpPr>
              <p:cNvPr name="TextBox 15" id="15"/>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16" id="16"/>
            <p:cNvGrpSpPr/>
            <p:nvPr/>
          </p:nvGrpSpPr>
          <p:grpSpPr>
            <a:xfrm rot="0">
              <a:off x="9012947" y="0"/>
              <a:ext cx="2612034" cy="1306017"/>
              <a:chOff x="0" y="0"/>
              <a:chExt cx="812800" cy="406400"/>
            </a:xfrm>
          </p:grpSpPr>
          <p:sp>
            <p:nvSpPr>
              <p:cNvPr name="Freeform 17" id="17"/>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18" id="18"/>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19" id="19"/>
            <p:cNvGrpSpPr/>
            <p:nvPr/>
          </p:nvGrpSpPr>
          <p:grpSpPr>
            <a:xfrm rot="0">
              <a:off x="11233176" y="0"/>
              <a:ext cx="2612034" cy="1306017"/>
              <a:chOff x="0" y="0"/>
              <a:chExt cx="812800" cy="406400"/>
            </a:xfrm>
          </p:grpSpPr>
          <p:sp>
            <p:nvSpPr>
              <p:cNvPr name="Freeform 20" id="20"/>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DBDBDB"/>
              </a:solidFill>
            </p:spPr>
          </p:sp>
          <p:sp>
            <p:nvSpPr>
              <p:cNvPr name="TextBox 21" id="21"/>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22" id="22"/>
            <p:cNvGrpSpPr/>
            <p:nvPr/>
          </p:nvGrpSpPr>
          <p:grpSpPr>
            <a:xfrm rot="0">
              <a:off x="13486735" y="0"/>
              <a:ext cx="2612034" cy="1306017"/>
              <a:chOff x="0" y="0"/>
              <a:chExt cx="812800" cy="406400"/>
            </a:xfrm>
          </p:grpSpPr>
          <p:sp>
            <p:nvSpPr>
              <p:cNvPr name="Freeform 23" id="23"/>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24" id="24"/>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25" id="25"/>
            <p:cNvGrpSpPr/>
            <p:nvPr/>
          </p:nvGrpSpPr>
          <p:grpSpPr>
            <a:xfrm rot="0">
              <a:off x="15741656" y="0"/>
              <a:ext cx="2612034" cy="1306017"/>
              <a:chOff x="0" y="0"/>
              <a:chExt cx="812800" cy="406400"/>
            </a:xfrm>
          </p:grpSpPr>
          <p:sp>
            <p:nvSpPr>
              <p:cNvPr name="Freeform 26" id="26"/>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DBDBDB"/>
              </a:solidFill>
            </p:spPr>
          </p:sp>
          <p:sp>
            <p:nvSpPr>
              <p:cNvPr name="TextBox 27" id="27"/>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28" id="28"/>
            <p:cNvGrpSpPr/>
            <p:nvPr/>
          </p:nvGrpSpPr>
          <p:grpSpPr>
            <a:xfrm rot="0">
              <a:off x="17960524" y="0"/>
              <a:ext cx="2612034" cy="1306017"/>
              <a:chOff x="0" y="0"/>
              <a:chExt cx="812800" cy="406400"/>
            </a:xfrm>
          </p:grpSpPr>
          <p:sp>
            <p:nvSpPr>
              <p:cNvPr name="Freeform 29" id="29"/>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30" id="30"/>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grpSp>
        <p:nvGrpSpPr>
          <p:cNvPr name="Group 31" id="31"/>
          <p:cNvGrpSpPr/>
          <p:nvPr/>
        </p:nvGrpSpPr>
        <p:grpSpPr>
          <a:xfrm rot="0">
            <a:off x="305917" y="861930"/>
            <a:ext cx="722783" cy="722783"/>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C407A">
                    <a:alpha val="100000"/>
                  </a:srgbClr>
                </a:gs>
                <a:gs pos="100000">
                  <a:srgbClr val="FCE4EC">
                    <a:alpha val="100000"/>
                  </a:srgbClr>
                </a:gs>
              </a:gsLst>
              <a:lin ang="0"/>
            </a:gradFill>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grpSp>
        <p:nvGrpSpPr>
          <p:cNvPr name="Group 34" id="34"/>
          <p:cNvGrpSpPr/>
          <p:nvPr/>
        </p:nvGrpSpPr>
        <p:grpSpPr>
          <a:xfrm rot="0">
            <a:off x="-85356" y="1166314"/>
            <a:ext cx="722783" cy="722783"/>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E4EC"/>
            </a:solidFill>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grpSp>
        <p:nvGrpSpPr>
          <p:cNvPr name="Group 37" id="37"/>
          <p:cNvGrpSpPr/>
          <p:nvPr/>
        </p:nvGrpSpPr>
        <p:grpSpPr>
          <a:xfrm rot="0">
            <a:off x="-543282" y="168303"/>
            <a:ext cx="1267182" cy="1267182"/>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407A"/>
            </a:solidFill>
          </p:spPr>
        </p:sp>
        <p:sp>
          <p:nvSpPr>
            <p:cNvPr name="TextBox 39" id="39"/>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grpSp>
        <p:nvGrpSpPr>
          <p:cNvPr name="Group 40" id="40"/>
          <p:cNvGrpSpPr/>
          <p:nvPr/>
        </p:nvGrpSpPr>
        <p:grpSpPr>
          <a:xfrm rot="0">
            <a:off x="17259300" y="9103036"/>
            <a:ext cx="777834" cy="914961"/>
            <a:chOff x="0" y="0"/>
            <a:chExt cx="698500" cy="821640"/>
          </a:xfrm>
        </p:grpSpPr>
        <p:sp>
          <p:nvSpPr>
            <p:cNvPr name="Freeform 41" id="41"/>
            <p:cNvSpPr/>
            <p:nvPr/>
          </p:nvSpPr>
          <p:spPr>
            <a:xfrm flipH="false" flipV="false" rot="0">
              <a:off x="0" y="0"/>
              <a:ext cx="698500" cy="821640"/>
            </a:xfrm>
            <a:custGeom>
              <a:avLst/>
              <a:gdLst/>
              <a:ahLst/>
              <a:cxnLst/>
              <a:rect r="r" b="b" t="t" l="l"/>
              <a:pathLst>
                <a:path h="821640" w="698500">
                  <a:moveTo>
                    <a:pt x="349250" y="0"/>
                  </a:moveTo>
                  <a:lnTo>
                    <a:pt x="698500" y="203200"/>
                  </a:lnTo>
                  <a:lnTo>
                    <a:pt x="698500" y="618440"/>
                  </a:lnTo>
                  <a:lnTo>
                    <a:pt x="349250" y="821640"/>
                  </a:lnTo>
                  <a:lnTo>
                    <a:pt x="0" y="618440"/>
                  </a:lnTo>
                  <a:lnTo>
                    <a:pt x="0" y="203200"/>
                  </a:lnTo>
                  <a:lnTo>
                    <a:pt x="349250" y="0"/>
                  </a:lnTo>
                  <a:close/>
                </a:path>
              </a:pathLst>
            </a:custGeom>
            <a:solidFill>
              <a:srgbClr val="FCE4EC"/>
            </a:solidFill>
            <a:ln w="19050" cap="sq">
              <a:solidFill>
                <a:srgbClr val="EC407A"/>
              </a:solidFill>
              <a:prstDash val="solid"/>
              <a:miter/>
            </a:ln>
          </p:spPr>
        </p:sp>
        <p:sp>
          <p:nvSpPr>
            <p:cNvPr name="TextBox 42" id="42"/>
            <p:cNvSpPr txBox="true"/>
            <p:nvPr/>
          </p:nvSpPr>
          <p:spPr>
            <a:xfrm>
              <a:off x="0" y="82550"/>
              <a:ext cx="698500" cy="599390"/>
            </a:xfrm>
            <a:prstGeom prst="rect">
              <a:avLst/>
            </a:prstGeom>
          </p:spPr>
          <p:txBody>
            <a:bodyPr anchor="ctr" rtlCol="false" tIns="50800" lIns="50800" bIns="50800" rIns="50800"/>
            <a:lstStyle/>
            <a:p>
              <a:pPr algn="ctr">
                <a:lnSpc>
                  <a:spcPts val="3500"/>
                </a:lnSpc>
              </a:pPr>
              <a:r>
                <a:rPr lang="en-US" sz="2500">
                  <a:solidFill>
                    <a:srgbClr val="EC407A"/>
                  </a:solidFill>
                  <a:latin typeface="Canva Sans Bold"/>
                </a:rPr>
                <a:t>21</a:t>
              </a:r>
            </a:p>
          </p:txBody>
        </p:sp>
      </p:grpSp>
      <p:sp>
        <p:nvSpPr>
          <p:cNvPr name="TextBox 43" id="43"/>
          <p:cNvSpPr txBox="true"/>
          <p:nvPr/>
        </p:nvSpPr>
        <p:spPr>
          <a:xfrm rot="0">
            <a:off x="426131" y="4572000"/>
            <a:ext cx="7399460" cy="1028700"/>
          </a:xfrm>
          <a:prstGeom prst="rect">
            <a:avLst/>
          </a:prstGeom>
        </p:spPr>
        <p:txBody>
          <a:bodyPr anchor="t" rtlCol="false" tIns="0" lIns="0" bIns="0" rIns="0">
            <a:spAutoFit/>
          </a:bodyPr>
          <a:lstStyle/>
          <a:p>
            <a:pPr>
              <a:lnSpc>
                <a:spcPts val="8400"/>
              </a:lnSpc>
              <a:spcBef>
                <a:spcPct val="0"/>
              </a:spcBef>
            </a:pPr>
            <a:r>
              <a:rPr lang="en-US" sz="6000">
                <a:solidFill>
                  <a:srgbClr val="321211"/>
                </a:solidFill>
                <a:latin typeface="Canva Sans Bold"/>
              </a:rPr>
              <a:t>5.1 ACHIEVEMENTS</a:t>
            </a:r>
          </a:p>
        </p:txBody>
      </p:sp>
      <p:sp>
        <p:nvSpPr>
          <p:cNvPr name="AutoShape 44" id="44"/>
          <p:cNvSpPr/>
          <p:nvPr/>
        </p:nvSpPr>
        <p:spPr>
          <a:xfrm>
            <a:off x="8068994" y="1028700"/>
            <a:ext cx="0" cy="7650364"/>
          </a:xfrm>
          <a:prstGeom prst="line">
            <a:avLst/>
          </a:prstGeom>
          <a:ln cap="flat" w="38100">
            <a:solidFill>
              <a:srgbClr val="000000"/>
            </a:solidFill>
            <a:prstDash val="solid"/>
            <a:headEnd type="none" len="sm" w="sm"/>
            <a:tailEnd type="none" len="sm" w="sm"/>
          </a:ln>
        </p:spPr>
      </p:sp>
      <p:grpSp>
        <p:nvGrpSpPr>
          <p:cNvPr name="Group 45" id="45"/>
          <p:cNvGrpSpPr/>
          <p:nvPr/>
        </p:nvGrpSpPr>
        <p:grpSpPr>
          <a:xfrm rot="0">
            <a:off x="7893469" y="2292315"/>
            <a:ext cx="351049" cy="351049"/>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407A"/>
            </a:solidFill>
          </p:spPr>
        </p:sp>
        <p:sp>
          <p:nvSpPr>
            <p:cNvPr name="TextBox 47" id="47"/>
            <p:cNvSpPr txBox="true"/>
            <p:nvPr/>
          </p:nvSpPr>
          <p:spPr>
            <a:xfrm>
              <a:off x="76200" y="38100"/>
              <a:ext cx="660400" cy="698500"/>
            </a:xfrm>
            <a:prstGeom prst="rect">
              <a:avLst/>
            </a:prstGeom>
          </p:spPr>
          <p:txBody>
            <a:bodyPr anchor="ctr" rtlCol="false" tIns="50800" lIns="50800" bIns="50800" rIns="50800"/>
            <a:lstStyle/>
            <a:p>
              <a:pPr algn="ctr">
                <a:lnSpc>
                  <a:spcPts val="3398"/>
                </a:lnSpc>
              </a:pPr>
            </a:p>
          </p:txBody>
        </p:sp>
      </p:grpSp>
      <p:grpSp>
        <p:nvGrpSpPr>
          <p:cNvPr name="Group 48" id="48"/>
          <p:cNvGrpSpPr/>
          <p:nvPr/>
        </p:nvGrpSpPr>
        <p:grpSpPr>
          <a:xfrm rot="0">
            <a:off x="7893469" y="4015475"/>
            <a:ext cx="351049" cy="351049"/>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407A"/>
            </a:solidFill>
          </p:spPr>
        </p:sp>
        <p:sp>
          <p:nvSpPr>
            <p:cNvPr name="TextBox 50" id="50"/>
            <p:cNvSpPr txBox="true"/>
            <p:nvPr/>
          </p:nvSpPr>
          <p:spPr>
            <a:xfrm>
              <a:off x="76200" y="38100"/>
              <a:ext cx="660400" cy="698500"/>
            </a:xfrm>
            <a:prstGeom prst="rect">
              <a:avLst/>
            </a:prstGeom>
          </p:spPr>
          <p:txBody>
            <a:bodyPr anchor="ctr" rtlCol="false" tIns="50800" lIns="50800" bIns="50800" rIns="50800"/>
            <a:lstStyle/>
            <a:p>
              <a:pPr algn="ctr">
                <a:lnSpc>
                  <a:spcPts val="3398"/>
                </a:lnSpc>
              </a:pPr>
            </a:p>
          </p:txBody>
        </p:sp>
      </p:grpSp>
      <p:sp>
        <p:nvSpPr>
          <p:cNvPr name="TextBox 51" id="51"/>
          <p:cNvSpPr txBox="true"/>
          <p:nvPr/>
        </p:nvSpPr>
        <p:spPr>
          <a:xfrm rot="0">
            <a:off x="8701314" y="1953764"/>
            <a:ext cx="8871119" cy="941070"/>
          </a:xfrm>
          <a:prstGeom prst="rect">
            <a:avLst/>
          </a:prstGeom>
        </p:spPr>
        <p:txBody>
          <a:bodyPr anchor="t" rtlCol="false" tIns="0" lIns="0" bIns="0" rIns="0">
            <a:spAutoFit/>
          </a:bodyPr>
          <a:lstStyle/>
          <a:p>
            <a:pPr algn="just">
              <a:lnSpc>
                <a:spcPts val="3780"/>
              </a:lnSpc>
            </a:pPr>
            <a:r>
              <a:rPr lang="en-US" sz="2700">
                <a:solidFill>
                  <a:srgbClr val="000000"/>
                </a:solidFill>
                <a:latin typeface="Canva Sans"/>
              </a:rPr>
              <a:t>The MBKC system has been connected to the GrabFood partner</a:t>
            </a:r>
          </a:p>
        </p:txBody>
      </p:sp>
      <p:sp>
        <p:nvSpPr>
          <p:cNvPr name="TextBox 52" id="52"/>
          <p:cNvSpPr txBox="true"/>
          <p:nvPr/>
        </p:nvSpPr>
        <p:spPr>
          <a:xfrm rot="0">
            <a:off x="8701314" y="3638550"/>
            <a:ext cx="8871119" cy="941070"/>
          </a:xfrm>
          <a:prstGeom prst="rect">
            <a:avLst/>
          </a:prstGeom>
        </p:spPr>
        <p:txBody>
          <a:bodyPr anchor="t" rtlCol="false" tIns="0" lIns="0" bIns="0" rIns="0">
            <a:spAutoFit/>
          </a:bodyPr>
          <a:lstStyle/>
          <a:p>
            <a:pPr algn="just">
              <a:lnSpc>
                <a:spcPts val="3780"/>
              </a:lnSpc>
            </a:pPr>
            <a:r>
              <a:rPr lang="en-US" sz="2700">
                <a:solidFill>
                  <a:srgbClr val="000000"/>
                </a:solidFill>
                <a:latin typeface="Canva Sans"/>
              </a:rPr>
              <a:t>The MBKC system has mapped products and received orders from the GrabFood system</a:t>
            </a:r>
          </a:p>
        </p:txBody>
      </p:sp>
      <p:grpSp>
        <p:nvGrpSpPr>
          <p:cNvPr name="Group 53" id="53"/>
          <p:cNvGrpSpPr/>
          <p:nvPr/>
        </p:nvGrpSpPr>
        <p:grpSpPr>
          <a:xfrm rot="0">
            <a:off x="7893469" y="6031267"/>
            <a:ext cx="351049" cy="351049"/>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407A"/>
            </a:solidFill>
          </p:spPr>
        </p:sp>
        <p:sp>
          <p:nvSpPr>
            <p:cNvPr name="TextBox 55" id="55"/>
            <p:cNvSpPr txBox="true"/>
            <p:nvPr/>
          </p:nvSpPr>
          <p:spPr>
            <a:xfrm>
              <a:off x="76200" y="38100"/>
              <a:ext cx="660400" cy="698500"/>
            </a:xfrm>
            <a:prstGeom prst="rect">
              <a:avLst/>
            </a:prstGeom>
          </p:spPr>
          <p:txBody>
            <a:bodyPr anchor="ctr" rtlCol="false" tIns="50800" lIns="50800" bIns="50800" rIns="50800"/>
            <a:lstStyle/>
            <a:p>
              <a:pPr algn="ctr">
                <a:lnSpc>
                  <a:spcPts val="3398"/>
                </a:lnSpc>
              </a:pPr>
            </a:p>
          </p:txBody>
        </p:sp>
      </p:grpSp>
      <p:sp>
        <p:nvSpPr>
          <p:cNvPr name="TextBox 56" id="56"/>
          <p:cNvSpPr txBox="true"/>
          <p:nvPr/>
        </p:nvSpPr>
        <p:spPr>
          <a:xfrm rot="0">
            <a:off x="8701314" y="5387642"/>
            <a:ext cx="8871119" cy="941070"/>
          </a:xfrm>
          <a:prstGeom prst="rect">
            <a:avLst/>
          </a:prstGeom>
        </p:spPr>
        <p:txBody>
          <a:bodyPr anchor="t" rtlCol="false" tIns="0" lIns="0" bIns="0" rIns="0">
            <a:spAutoFit/>
          </a:bodyPr>
          <a:lstStyle/>
          <a:p>
            <a:pPr algn="just">
              <a:lnSpc>
                <a:spcPts val="3780"/>
              </a:lnSpc>
            </a:pPr>
            <a:r>
              <a:rPr lang="en-US" sz="2700">
                <a:solidFill>
                  <a:srgbClr val="000000"/>
                </a:solidFill>
                <a:latin typeface="Canva Sans"/>
              </a:rPr>
              <a:t>The MBKC Bot's data collection time can be adjusted according to the configuration time.</a:t>
            </a:r>
          </a:p>
        </p:txBody>
      </p:sp>
      <p:grpSp>
        <p:nvGrpSpPr>
          <p:cNvPr name="Group 57" id="57"/>
          <p:cNvGrpSpPr/>
          <p:nvPr/>
        </p:nvGrpSpPr>
        <p:grpSpPr>
          <a:xfrm rot="0">
            <a:off x="7893469" y="7522252"/>
            <a:ext cx="351049" cy="351049"/>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407A"/>
            </a:solidFill>
          </p:spPr>
        </p:sp>
        <p:sp>
          <p:nvSpPr>
            <p:cNvPr name="TextBox 59" id="59"/>
            <p:cNvSpPr txBox="true"/>
            <p:nvPr/>
          </p:nvSpPr>
          <p:spPr>
            <a:xfrm>
              <a:off x="76200" y="38100"/>
              <a:ext cx="660400" cy="698500"/>
            </a:xfrm>
            <a:prstGeom prst="rect">
              <a:avLst/>
            </a:prstGeom>
          </p:spPr>
          <p:txBody>
            <a:bodyPr anchor="ctr" rtlCol="false" tIns="50800" lIns="50800" bIns="50800" rIns="50800"/>
            <a:lstStyle/>
            <a:p>
              <a:pPr algn="ctr">
                <a:lnSpc>
                  <a:spcPts val="3398"/>
                </a:lnSpc>
              </a:pPr>
            </a:p>
          </p:txBody>
        </p:sp>
      </p:grpSp>
      <p:sp>
        <p:nvSpPr>
          <p:cNvPr name="TextBox 60" id="60"/>
          <p:cNvSpPr txBox="true"/>
          <p:nvPr/>
        </p:nvSpPr>
        <p:spPr>
          <a:xfrm rot="0">
            <a:off x="8701314" y="7412026"/>
            <a:ext cx="8871119" cy="464820"/>
          </a:xfrm>
          <a:prstGeom prst="rect">
            <a:avLst/>
          </a:prstGeom>
        </p:spPr>
        <p:txBody>
          <a:bodyPr anchor="t" rtlCol="false" tIns="0" lIns="0" bIns="0" rIns="0">
            <a:spAutoFit/>
          </a:bodyPr>
          <a:lstStyle/>
          <a:p>
            <a:pPr algn="just">
              <a:lnSpc>
                <a:spcPts val="3780"/>
              </a:lnSpc>
            </a:pPr>
            <a:r>
              <a:rPr lang="en-US" sz="2700">
                <a:solidFill>
                  <a:srgbClr val="000000"/>
                </a:solidFill>
                <a:latin typeface="Canva Sans"/>
              </a:rPr>
              <a:t>Cash flow management is automatic.</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0374">
            <a:off x="15325118" y="-3150916"/>
            <a:ext cx="6301831" cy="6301831"/>
          </a:xfrm>
          <a:custGeom>
            <a:avLst/>
            <a:gdLst/>
            <a:ahLst/>
            <a:cxnLst/>
            <a:rect r="r" b="b" t="t" l="l"/>
            <a:pathLst>
              <a:path h="6301831" w="6301831">
                <a:moveTo>
                  <a:pt x="0" y="0"/>
                </a:moveTo>
                <a:lnTo>
                  <a:pt x="6301832" y="0"/>
                </a:lnTo>
                <a:lnTo>
                  <a:pt x="6301832" y="6301832"/>
                </a:lnTo>
                <a:lnTo>
                  <a:pt x="0" y="630183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288578" y="9797244"/>
            <a:ext cx="15429419" cy="979513"/>
            <a:chOff x="0" y="0"/>
            <a:chExt cx="20572558" cy="1306017"/>
          </a:xfrm>
        </p:grpSpPr>
        <p:grpSp>
          <p:nvGrpSpPr>
            <p:cNvPr name="Group 4" id="4"/>
            <p:cNvGrpSpPr/>
            <p:nvPr/>
          </p:nvGrpSpPr>
          <p:grpSpPr>
            <a:xfrm rot="0">
              <a:off x="0" y="0"/>
              <a:ext cx="2612034" cy="1306017"/>
              <a:chOff x="0" y="0"/>
              <a:chExt cx="812800" cy="406400"/>
            </a:xfrm>
          </p:grpSpPr>
          <p:sp>
            <p:nvSpPr>
              <p:cNvPr name="Freeform 5" id="5"/>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FF9829"/>
              </a:solidFill>
            </p:spPr>
          </p:sp>
          <p:sp>
            <p:nvSpPr>
              <p:cNvPr name="TextBox 6" id="6"/>
              <p:cNvSpPr txBox="true"/>
              <p:nvPr/>
            </p:nvSpPr>
            <p:spPr>
              <a:xfrm>
                <a:off x="0" y="-38100"/>
                <a:ext cx="698500" cy="444500"/>
              </a:xfrm>
              <a:prstGeom prst="rect">
                <a:avLst/>
              </a:prstGeom>
            </p:spPr>
            <p:txBody>
              <a:bodyPr anchor="ctr" rtlCol="false" tIns="50800" lIns="50800" bIns="50800" rIns="50800"/>
              <a:lstStyle/>
              <a:p>
                <a:pPr algn="ctr">
                  <a:lnSpc>
                    <a:spcPts val="3094"/>
                  </a:lnSpc>
                </a:pPr>
              </a:p>
            </p:txBody>
          </p:sp>
        </p:grpSp>
        <p:grpSp>
          <p:nvGrpSpPr>
            <p:cNvPr name="Group 7" id="7"/>
            <p:cNvGrpSpPr/>
            <p:nvPr/>
          </p:nvGrpSpPr>
          <p:grpSpPr>
            <a:xfrm rot="0">
              <a:off x="2252233" y="0"/>
              <a:ext cx="2612034" cy="1306017"/>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DFDFC"/>
              </a:solidFill>
            </p:spPr>
          </p:sp>
          <p:sp>
            <p:nvSpPr>
              <p:cNvPr name="TextBox 9" id="9"/>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10" id="10"/>
            <p:cNvGrpSpPr/>
            <p:nvPr/>
          </p:nvGrpSpPr>
          <p:grpSpPr>
            <a:xfrm rot="0">
              <a:off x="4504467" y="0"/>
              <a:ext cx="2612034" cy="1306017"/>
              <a:chOff x="0" y="0"/>
              <a:chExt cx="812800" cy="406400"/>
            </a:xfrm>
          </p:grpSpPr>
          <p:sp>
            <p:nvSpPr>
              <p:cNvPr name="Freeform 11" id="11"/>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9829"/>
              </a:solidFill>
            </p:spPr>
          </p:sp>
          <p:sp>
            <p:nvSpPr>
              <p:cNvPr name="TextBox 12" id="12"/>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13" id="13"/>
            <p:cNvGrpSpPr/>
            <p:nvPr/>
          </p:nvGrpSpPr>
          <p:grpSpPr>
            <a:xfrm rot="0">
              <a:off x="6724696" y="0"/>
              <a:ext cx="2612034" cy="1306017"/>
              <a:chOff x="0" y="0"/>
              <a:chExt cx="812800" cy="406400"/>
            </a:xfrm>
          </p:grpSpPr>
          <p:sp>
            <p:nvSpPr>
              <p:cNvPr name="Freeform 14" id="14"/>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DFDFC"/>
              </a:solidFill>
            </p:spPr>
          </p:sp>
          <p:sp>
            <p:nvSpPr>
              <p:cNvPr name="TextBox 15" id="15"/>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16" id="16"/>
            <p:cNvGrpSpPr/>
            <p:nvPr/>
          </p:nvGrpSpPr>
          <p:grpSpPr>
            <a:xfrm rot="0">
              <a:off x="9012947" y="0"/>
              <a:ext cx="2612034" cy="1306017"/>
              <a:chOff x="0" y="0"/>
              <a:chExt cx="812800" cy="406400"/>
            </a:xfrm>
          </p:grpSpPr>
          <p:sp>
            <p:nvSpPr>
              <p:cNvPr name="Freeform 17" id="17"/>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18" id="18"/>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19" id="19"/>
            <p:cNvGrpSpPr/>
            <p:nvPr/>
          </p:nvGrpSpPr>
          <p:grpSpPr>
            <a:xfrm rot="0">
              <a:off x="11233176" y="0"/>
              <a:ext cx="2612034" cy="1306017"/>
              <a:chOff x="0" y="0"/>
              <a:chExt cx="812800" cy="406400"/>
            </a:xfrm>
          </p:grpSpPr>
          <p:sp>
            <p:nvSpPr>
              <p:cNvPr name="Freeform 20" id="20"/>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DBDBDB"/>
              </a:solidFill>
            </p:spPr>
          </p:sp>
          <p:sp>
            <p:nvSpPr>
              <p:cNvPr name="TextBox 21" id="21"/>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22" id="22"/>
            <p:cNvGrpSpPr/>
            <p:nvPr/>
          </p:nvGrpSpPr>
          <p:grpSpPr>
            <a:xfrm rot="0">
              <a:off x="13486735" y="0"/>
              <a:ext cx="2612034" cy="1306017"/>
              <a:chOff x="0" y="0"/>
              <a:chExt cx="812800" cy="406400"/>
            </a:xfrm>
          </p:grpSpPr>
          <p:sp>
            <p:nvSpPr>
              <p:cNvPr name="Freeform 23" id="23"/>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24" id="24"/>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25" id="25"/>
            <p:cNvGrpSpPr/>
            <p:nvPr/>
          </p:nvGrpSpPr>
          <p:grpSpPr>
            <a:xfrm rot="0">
              <a:off x="15741656" y="0"/>
              <a:ext cx="2612034" cy="1306017"/>
              <a:chOff x="0" y="0"/>
              <a:chExt cx="812800" cy="406400"/>
            </a:xfrm>
          </p:grpSpPr>
          <p:sp>
            <p:nvSpPr>
              <p:cNvPr name="Freeform 26" id="26"/>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DBDBDB"/>
              </a:solidFill>
            </p:spPr>
          </p:sp>
          <p:sp>
            <p:nvSpPr>
              <p:cNvPr name="TextBox 27" id="27"/>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28" id="28"/>
            <p:cNvGrpSpPr/>
            <p:nvPr/>
          </p:nvGrpSpPr>
          <p:grpSpPr>
            <a:xfrm rot="0">
              <a:off x="17960524" y="0"/>
              <a:ext cx="2612034" cy="1306017"/>
              <a:chOff x="0" y="0"/>
              <a:chExt cx="812800" cy="406400"/>
            </a:xfrm>
          </p:grpSpPr>
          <p:sp>
            <p:nvSpPr>
              <p:cNvPr name="Freeform 29" id="29"/>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30" id="30"/>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grpSp>
        <p:nvGrpSpPr>
          <p:cNvPr name="Group 31" id="31"/>
          <p:cNvGrpSpPr/>
          <p:nvPr/>
        </p:nvGrpSpPr>
        <p:grpSpPr>
          <a:xfrm rot="0">
            <a:off x="305917" y="861930"/>
            <a:ext cx="722783" cy="722783"/>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C407A">
                    <a:alpha val="100000"/>
                  </a:srgbClr>
                </a:gs>
                <a:gs pos="100000">
                  <a:srgbClr val="FCE4EC">
                    <a:alpha val="100000"/>
                  </a:srgbClr>
                </a:gs>
              </a:gsLst>
              <a:lin ang="0"/>
            </a:gradFill>
          </p:spPr>
        </p:sp>
        <p:sp>
          <p:nvSpPr>
            <p:cNvPr name="TextBox 33" id="33"/>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grpSp>
        <p:nvGrpSpPr>
          <p:cNvPr name="Group 34" id="34"/>
          <p:cNvGrpSpPr/>
          <p:nvPr/>
        </p:nvGrpSpPr>
        <p:grpSpPr>
          <a:xfrm rot="0">
            <a:off x="-85356" y="1166314"/>
            <a:ext cx="722783" cy="722783"/>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E4EC"/>
            </a:solidFill>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grpSp>
        <p:nvGrpSpPr>
          <p:cNvPr name="Group 37" id="37"/>
          <p:cNvGrpSpPr/>
          <p:nvPr/>
        </p:nvGrpSpPr>
        <p:grpSpPr>
          <a:xfrm rot="0">
            <a:off x="-543282" y="168303"/>
            <a:ext cx="1267182" cy="1267182"/>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407A"/>
            </a:solidFill>
          </p:spPr>
        </p:sp>
        <p:sp>
          <p:nvSpPr>
            <p:cNvPr name="TextBox 39" id="39"/>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grpSp>
        <p:nvGrpSpPr>
          <p:cNvPr name="Group 40" id="40"/>
          <p:cNvGrpSpPr/>
          <p:nvPr/>
        </p:nvGrpSpPr>
        <p:grpSpPr>
          <a:xfrm rot="0">
            <a:off x="17259300" y="9103036"/>
            <a:ext cx="777834" cy="914961"/>
            <a:chOff x="0" y="0"/>
            <a:chExt cx="698500" cy="821640"/>
          </a:xfrm>
        </p:grpSpPr>
        <p:sp>
          <p:nvSpPr>
            <p:cNvPr name="Freeform 41" id="41"/>
            <p:cNvSpPr/>
            <p:nvPr/>
          </p:nvSpPr>
          <p:spPr>
            <a:xfrm flipH="false" flipV="false" rot="0">
              <a:off x="0" y="0"/>
              <a:ext cx="698500" cy="821640"/>
            </a:xfrm>
            <a:custGeom>
              <a:avLst/>
              <a:gdLst/>
              <a:ahLst/>
              <a:cxnLst/>
              <a:rect r="r" b="b" t="t" l="l"/>
              <a:pathLst>
                <a:path h="821640" w="698500">
                  <a:moveTo>
                    <a:pt x="349250" y="0"/>
                  </a:moveTo>
                  <a:lnTo>
                    <a:pt x="698500" y="203200"/>
                  </a:lnTo>
                  <a:lnTo>
                    <a:pt x="698500" y="618440"/>
                  </a:lnTo>
                  <a:lnTo>
                    <a:pt x="349250" y="821640"/>
                  </a:lnTo>
                  <a:lnTo>
                    <a:pt x="0" y="618440"/>
                  </a:lnTo>
                  <a:lnTo>
                    <a:pt x="0" y="203200"/>
                  </a:lnTo>
                  <a:lnTo>
                    <a:pt x="349250" y="0"/>
                  </a:lnTo>
                  <a:close/>
                </a:path>
              </a:pathLst>
            </a:custGeom>
            <a:solidFill>
              <a:srgbClr val="FCE4EC"/>
            </a:solidFill>
            <a:ln w="19050" cap="sq">
              <a:solidFill>
                <a:srgbClr val="EC407A"/>
              </a:solidFill>
              <a:prstDash val="solid"/>
              <a:miter/>
            </a:ln>
          </p:spPr>
        </p:sp>
        <p:sp>
          <p:nvSpPr>
            <p:cNvPr name="TextBox 42" id="42"/>
            <p:cNvSpPr txBox="true"/>
            <p:nvPr/>
          </p:nvSpPr>
          <p:spPr>
            <a:xfrm>
              <a:off x="0" y="82550"/>
              <a:ext cx="698500" cy="599390"/>
            </a:xfrm>
            <a:prstGeom prst="rect">
              <a:avLst/>
            </a:prstGeom>
          </p:spPr>
          <p:txBody>
            <a:bodyPr anchor="ctr" rtlCol="false" tIns="50800" lIns="50800" bIns="50800" rIns="50800"/>
            <a:lstStyle/>
            <a:p>
              <a:pPr algn="ctr">
                <a:lnSpc>
                  <a:spcPts val="3500"/>
                </a:lnSpc>
              </a:pPr>
              <a:r>
                <a:rPr lang="en-US" sz="2500">
                  <a:solidFill>
                    <a:srgbClr val="EC407A"/>
                  </a:solidFill>
                  <a:latin typeface="Canva Sans Bold"/>
                </a:rPr>
                <a:t>22</a:t>
              </a:r>
            </a:p>
          </p:txBody>
        </p:sp>
      </p:grpSp>
      <p:sp>
        <p:nvSpPr>
          <p:cNvPr name="TextBox 43" id="43"/>
          <p:cNvSpPr txBox="true"/>
          <p:nvPr/>
        </p:nvSpPr>
        <p:spPr>
          <a:xfrm rot="0">
            <a:off x="1028700" y="4572000"/>
            <a:ext cx="6269116" cy="1028700"/>
          </a:xfrm>
          <a:prstGeom prst="rect">
            <a:avLst/>
          </a:prstGeom>
        </p:spPr>
        <p:txBody>
          <a:bodyPr anchor="t" rtlCol="false" tIns="0" lIns="0" bIns="0" rIns="0">
            <a:spAutoFit/>
          </a:bodyPr>
          <a:lstStyle/>
          <a:p>
            <a:pPr>
              <a:lnSpc>
                <a:spcPts val="8400"/>
              </a:lnSpc>
              <a:spcBef>
                <a:spcPct val="0"/>
              </a:spcBef>
            </a:pPr>
            <a:r>
              <a:rPr lang="en-US" sz="6000">
                <a:solidFill>
                  <a:srgbClr val="321211"/>
                </a:solidFill>
                <a:latin typeface="Canva Sans Bold"/>
              </a:rPr>
              <a:t>5.2 LIMITATIONS</a:t>
            </a:r>
          </a:p>
        </p:txBody>
      </p:sp>
      <p:sp>
        <p:nvSpPr>
          <p:cNvPr name="AutoShape 44" id="44"/>
          <p:cNvSpPr/>
          <p:nvPr/>
        </p:nvSpPr>
        <p:spPr>
          <a:xfrm>
            <a:off x="7842998" y="2268862"/>
            <a:ext cx="0" cy="5749276"/>
          </a:xfrm>
          <a:prstGeom prst="line">
            <a:avLst/>
          </a:prstGeom>
          <a:ln cap="flat" w="38100">
            <a:solidFill>
              <a:srgbClr val="000000"/>
            </a:solidFill>
            <a:prstDash val="solid"/>
            <a:headEnd type="none" len="sm" w="sm"/>
            <a:tailEnd type="none" len="sm" w="sm"/>
          </a:ln>
        </p:spPr>
      </p:sp>
      <p:grpSp>
        <p:nvGrpSpPr>
          <p:cNvPr name="Group 45" id="45"/>
          <p:cNvGrpSpPr/>
          <p:nvPr/>
        </p:nvGrpSpPr>
        <p:grpSpPr>
          <a:xfrm rot="0">
            <a:off x="7667474" y="3637072"/>
            <a:ext cx="351049" cy="351049"/>
            <a:chOff x="0" y="0"/>
            <a:chExt cx="812800" cy="812800"/>
          </a:xfrm>
        </p:grpSpPr>
        <p:sp>
          <p:nvSpPr>
            <p:cNvPr name="Freeform 46" id="4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407A"/>
            </a:solidFill>
          </p:spPr>
        </p:sp>
        <p:sp>
          <p:nvSpPr>
            <p:cNvPr name="TextBox 47" id="47"/>
            <p:cNvSpPr txBox="true"/>
            <p:nvPr/>
          </p:nvSpPr>
          <p:spPr>
            <a:xfrm>
              <a:off x="76200" y="38100"/>
              <a:ext cx="660400" cy="698500"/>
            </a:xfrm>
            <a:prstGeom prst="rect">
              <a:avLst/>
            </a:prstGeom>
          </p:spPr>
          <p:txBody>
            <a:bodyPr anchor="ctr" rtlCol="false" tIns="50800" lIns="50800" bIns="50800" rIns="50800"/>
            <a:lstStyle/>
            <a:p>
              <a:pPr algn="ctr">
                <a:lnSpc>
                  <a:spcPts val="3398"/>
                </a:lnSpc>
              </a:pPr>
            </a:p>
          </p:txBody>
        </p:sp>
      </p:grpSp>
      <p:grpSp>
        <p:nvGrpSpPr>
          <p:cNvPr name="Group 48" id="48"/>
          <p:cNvGrpSpPr/>
          <p:nvPr/>
        </p:nvGrpSpPr>
        <p:grpSpPr>
          <a:xfrm rot="0">
            <a:off x="7667474" y="6208138"/>
            <a:ext cx="351049" cy="351049"/>
            <a:chOff x="0" y="0"/>
            <a:chExt cx="812800" cy="812800"/>
          </a:xfrm>
        </p:grpSpPr>
        <p:sp>
          <p:nvSpPr>
            <p:cNvPr name="Freeform 49" id="4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407A"/>
            </a:solidFill>
          </p:spPr>
        </p:sp>
        <p:sp>
          <p:nvSpPr>
            <p:cNvPr name="TextBox 50" id="50"/>
            <p:cNvSpPr txBox="true"/>
            <p:nvPr/>
          </p:nvSpPr>
          <p:spPr>
            <a:xfrm>
              <a:off x="76200" y="38100"/>
              <a:ext cx="660400" cy="698500"/>
            </a:xfrm>
            <a:prstGeom prst="rect">
              <a:avLst/>
            </a:prstGeom>
          </p:spPr>
          <p:txBody>
            <a:bodyPr anchor="ctr" rtlCol="false" tIns="50800" lIns="50800" bIns="50800" rIns="50800"/>
            <a:lstStyle/>
            <a:p>
              <a:pPr algn="ctr">
                <a:lnSpc>
                  <a:spcPts val="3398"/>
                </a:lnSpc>
              </a:pPr>
            </a:p>
          </p:txBody>
        </p:sp>
      </p:grpSp>
      <p:sp>
        <p:nvSpPr>
          <p:cNvPr name="TextBox 51" id="51"/>
          <p:cNvSpPr txBox="true"/>
          <p:nvPr/>
        </p:nvSpPr>
        <p:spPr>
          <a:xfrm rot="0">
            <a:off x="8388181" y="3129972"/>
            <a:ext cx="8871119" cy="1417320"/>
          </a:xfrm>
          <a:prstGeom prst="rect">
            <a:avLst/>
          </a:prstGeom>
        </p:spPr>
        <p:txBody>
          <a:bodyPr anchor="t" rtlCol="false" tIns="0" lIns="0" bIns="0" rIns="0">
            <a:spAutoFit/>
          </a:bodyPr>
          <a:lstStyle/>
          <a:p>
            <a:pPr algn="just">
              <a:lnSpc>
                <a:spcPts val="3779"/>
              </a:lnSpc>
            </a:pPr>
            <a:r>
              <a:rPr lang="en-US" sz="2699">
                <a:solidFill>
                  <a:srgbClr val="000000"/>
                </a:solidFill>
                <a:latin typeface="Canva Sans"/>
              </a:rPr>
              <a:t>The MBKC system is currently unable to connect to several e-commerce services. Currently, the system can only connect to GrabFood.</a:t>
            </a:r>
          </a:p>
        </p:txBody>
      </p:sp>
      <p:sp>
        <p:nvSpPr>
          <p:cNvPr name="TextBox 52" id="52"/>
          <p:cNvSpPr txBox="true"/>
          <p:nvPr/>
        </p:nvSpPr>
        <p:spPr>
          <a:xfrm rot="0">
            <a:off x="8388181" y="5701037"/>
            <a:ext cx="8871119" cy="1417320"/>
          </a:xfrm>
          <a:prstGeom prst="rect">
            <a:avLst/>
          </a:prstGeom>
        </p:spPr>
        <p:txBody>
          <a:bodyPr anchor="t" rtlCol="false" tIns="0" lIns="0" bIns="0" rIns="0">
            <a:spAutoFit/>
          </a:bodyPr>
          <a:lstStyle/>
          <a:p>
            <a:pPr algn="just">
              <a:lnSpc>
                <a:spcPts val="3779"/>
              </a:lnSpc>
            </a:pPr>
            <a:r>
              <a:rPr lang="en-US" sz="2699">
                <a:solidFill>
                  <a:srgbClr val="000000"/>
                </a:solidFill>
                <a:latin typeface="Canva Sans"/>
              </a:rPr>
              <a:t>GrabFood has only granted the MBKC system a few APIs, such as Login and Getting Menu. GrabFood has secured all of the remaining APIs.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48097" y="3028664"/>
            <a:ext cx="12791807" cy="4229673"/>
            <a:chOff x="0" y="0"/>
            <a:chExt cx="3369036" cy="1113988"/>
          </a:xfrm>
        </p:grpSpPr>
        <p:sp>
          <p:nvSpPr>
            <p:cNvPr name="Freeform 3" id="3"/>
            <p:cNvSpPr/>
            <p:nvPr/>
          </p:nvSpPr>
          <p:spPr>
            <a:xfrm flipH="false" flipV="false" rot="0">
              <a:off x="0" y="0"/>
              <a:ext cx="3369035" cy="1113988"/>
            </a:xfrm>
            <a:custGeom>
              <a:avLst/>
              <a:gdLst/>
              <a:ahLst/>
              <a:cxnLst/>
              <a:rect r="r" b="b" t="t" l="l"/>
              <a:pathLst>
                <a:path h="1113988" w="3369035">
                  <a:moveTo>
                    <a:pt x="30866" y="0"/>
                  </a:moveTo>
                  <a:lnTo>
                    <a:pt x="3338169" y="0"/>
                  </a:lnTo>
                  <a:cubicBezTo>
                    <a:pt x="3355216" y="0"/>
                    <a:pt x="3369035" y="13819"/>
                    <a:pt x="3369035" y="30866"/>
                  </a:cubicBezTo>
                  <a:lnTo>
                    <a:pt x="3369035" y="1083121"/>
                  </a:lnTo>
                  <a:cubicBezTo>
                    <a:pt x="3369035" y="1100169"/>
                    <a:pt x="3355216" y="1113988"/>
                    <a:pt x="3338169" y="1113988"/>
                  </a:cubicBezTo>
                  <a:lnTo>
                    <a:pt x="30866" y="1113988"/>
                  </a:lnTo>
                  <a:cubicBezTo>
                    <a:pt x="13819" y="1113988"/>
                    <a:pt x="0" y="1100169"/>
                    <a:pt x="0" y="1083121"/>
                  </a:cubicBezTo>
                  <a:lnTo>
                    <a:pt x="0" y="30866"/>
                  </a:lnTo>
                  <a:cubicBezTo>
                    <a:pt x="0" y="13819"/>
                    <a:pt x="13819" y="0"/>
                    <a:pt x="30866" y="0"/>
                  </a:cubicBezTo>
                  <a:close/>
                </a:path>
              </a:pathLst>
            </a:custGeom>
            <a:solidFill>
              <a:srgbClr val="000000">
                <a:alpha val="0"/>
              </a:srgbClr>
            </a:solidFill>
            <a:ln w="38100" cap="rnd">
              <a:solidFill>
                <a:srgbClr val="EC407A"/>
              </a:solidFill>
              <a:prstDash val="dash"/>
              <a:round/>
            </a:ln>
          </p:spPr>
        </p:sp>
        <p:sp>
          <p:nvSpPr>
            <p:cNvPr name="TextBox 4" id="4"/>
            <p:cNvSpPr txBox="true"/>
            <p:nvPr/>
          </p:nvSpPr>
          <p:spPr>
            <a:xfrm>
              <a:off x="0" y="-38100"/>
              <a:ext cx="3369036" cy="115208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190374">
            <a:off x="15325118" y="-3150916"/>
            <a:ext cx="6301831" cy="6301831"/>
          </a:xfrm>
          <a:custGeom>
            <a:avLst/>
            <a:gdLst/>
            <a:ahLst/>
            <a:cxnLst/>
            <a:rect r="r" b="b" t="t" l="l"/>
            <a:pathLst>
              <a:path h="6301831" w="6301831">
                <a:moveTo>
                  <a:pt x="0" y="0"/>
                </a:moveTo>
                <a:lnTo>
                  <a:pt x="6301832" y="0"/>
                </a:lnTo>
                <a:lnTo>
                  <a:pt x="6301832" y="6301832"/>
                </a:lnTo>
                <a:lnTo>
                  <a:pt x="0" y="630183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288578" y="9797244"/>
            <a:ext cx="15429419" cy="979513"/>
            <a:chOff x="0" y="0"/>
            <a:chExt cx="20572558" cy="1306017"/>
          </a:xfrm>
        </p:grpSpPr>
        <p:grpSp>
          <p:nvGrpSpPr>
            <p:cNvPr name="Group 7" id="7"/>
            <p:cNvGrpSpPr/>
            <p:nvPr/>
          </p:nvGrpSpPr>
          <p:grpSpPr>
            <a:xfrm rot="0">
              <a:off x="0" y="0"/>
              <a:ext cx="2612034" cy="1306017"/>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FF9829"/>
              </a:solidFill>
            </p:spPr>
          </p:sp>
          <p:sp>
            <p:nvSpPr>
              <p:cNvPr name="TextBox 9" id="9"/>
              <p:cNvSpPr txBox="true"/>
              <p:nvPr/>
            </p:nvSpPr>
            <p:spPr>
              <a:xfrm>
                <a:off x="0" y="-38100"/>
                <a:ext cx="698500" cy="444500"/>
              </a:xfrm>
              <a:prstGeom prst="rect">
                <a:avLst/>
              </a:prstGeom>
            </p:spPr>
            <p:txBody>
              <a:bodyPr anchor="ctr" rtlCol="false" tIns="50800" lIns="50800" bIns="50800" rIns="50800"/>
              <a:lstStyle/>
              <a:p>
                <a:pPr algn="ctr">
                  <a:lnSpc>
                    <a:spcPts val="3094"/>
                  </a:lnSpc>
                </a:pPr>
              </a:p>
            </p:txBody>
          </p:sp>
        </p:grpSp>
        <p:grpSp>
          <p:nvGrpSpPr>
            <p:cNvPr name="Group 10" id="10"/>
            <p:cNvGrpSpPr/>
            <p:nvPr/>
          </p:nvGrpSpPr>
          <p:grpSpPr>
            <a:xfrm rot="0">
              <a:off x="2252233" y="0"/>
              <a:ext cx="2612034" cy="1306017"/>
              <a:chOff x="0" y="0"/>
              <a:chExt cx="812800" cy="406400"/>
            </a:xfrm>
          </p:grpSpPr>
          <p:sp>
            <p:nvSpPr>
              <p:cNvPr name="Freeform 11" id="11"/>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DFDFC"/>
              </a:solidFill>
            </p:spPr>
          </p:sp>
          <p:sp>
            <p:nvSpPr>
              <p:cNvPr name="TextBox 12" id="12"/>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13" id="13"/>
            <p:cNvGrpSpPr/>
            <p:nvPr/>
          </p:nvGrpSpPr>
          <p:grpSpPr>
            <a:xfrm rot="0">
              <a:off x="4504467" y="0"/>
              <a:ext cx="2612034" cy="1306017"/>
              <a:chOff x="0" y="0"/>
              <a:chExt cx="812800" cy="406400"/>
            </a:xfrm>
          </p:grpSpPr>
          <p:sp>
            <p:nvSpPr>
              <p:cNvPr name="Freeform 14" id="14"/>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9829"/>
              </a:solidFill>
            </p:spPr>
          </p:sp>
          <p:sp>
            <p:nvSpPr>
              <p:cNvPr name="TextBox 15" id="15"/>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16" id="16"/>
            <p:cNvGrpSpPr/>
            <p:nvPr/>
          </p:nvGrpSpPr>
          <p:grpSpPr>
            <a:xfrm rot="0">
              <a:off x="6724696" y="0"/>
              <a:ext cx="2612034" cy="1306017"/>
              <a:chOff x="0" y="0"/>
              <a:chExt cx="812800" cy="406400"/>
            </a:xfrm>
          </p:grpSpPr>
          <p:sp>
            <p:nvSpPr>
              <p:cNvPr name="Freeform 17" id="17"/>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DFDFC"/>
              </a:solidFill>
            </p:spPr>
          </p:sp>
          <p:sp>
            <p:nvSpPr>
              <p:cNvPr name="TextBox 18" id="18"/>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19" id="19"/>
            <p:cNvGrpSpPr/>
            <p:nvPr/>
          </p:nvGrpSpPr>
          <p:grpSpPr>
            <a:xfrm rot="0">
              <a:off x="9012947" y="0"/>
              <a:ext cx="2612034" cy="1306017"/>
              <a:chOff x="0" y="0"/>
              <a:chExt cx="812800" cy="406400"/>
            </a:xfrm>
          </p:grpSpPr>
          <p:sp>
            <p:nvSpPr>
              <p:cNvPr name="Freeform 20" id="20"/>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21" id="21"/>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22" id="22"/>
            <p:cNvGrpSpPr/>
            <p:nvPr/>
          </p:nvGrpSpPr>
          <p:grpSpPr>
            <a:xfrm rot="0">
              <a:off x="11233176" y="0"/>
              <a:ext cx="2612034" cy="1306017"/>
              <a:chOff x="0" y="0"/>
              <a:chExt cx="812800" cy="406400"/>
            </a:xfrm>
          </p:grpSpPr>
          <p:sp>
            <p:nvSpPr>
              <p:cNvPr name="Freeform 23" id="23"/>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DBDBDB"/>
              </a:solidFill>
            </p:spPr>
          </p:sp>
          <p:sp>
            <p:nvSpPr>
              <p:cNvPr name="TextBox 24" id="24"/>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25" id="25"/>
            <p:cNvGrpSpPr/>
            <p:nvPr/>
          </p:nvGrpSpPr>
          <p:grpSpPr>
            <a:xfrm rot="0">
              <a:off x="13486735" y="0"/>
              <a:ext cx="2612034" cy="1306017"/>
              <a:chOff x="0" y="0"/>
              <a:chExt cx="812800" cy="406400"/>
            </a:xfrm>
          </p:grpSpPr>
          <p:sp>
            <p:nvSpPr>
              <p:cNvPr name="Freeform 26" id="26"/>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27" id="27"/>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28" id="28"/>
            <p:cNvGrpSpPr/>
            <p:nvPr/>
          </p:nvGrpSpPr>
          <p:grpSpPr>
            <a:xfrm rot="0">
              <a:off x="15741656" y="0"/>
              <a:ext cx="2612034" cy="1306017"/>
              <a:chOff x="0" y="0"/>
              <a:chExt cx="812800" cy="406400"/>
            </a:xfrm>
          </p:grpSpPr>
          <p:sp>
            <p:nvSpPr>
              <p:cNvPr name="Freeform 29" id="29"/>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DBDBDB"/>
              </a:solidFill>
            </p:spPr>
          </p:sp>
          <p:sp>
            <p:nvSpPr>
              <p:cNvPr name="TextBox 30" id="30"/>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31" id="31"/>
            <p:cNvGrpSpPr/>
            <p:nvPr/>
          </p:nvGrpSpPr>
          <p:grpSpPr>
            <a:xfrm rot="0">
              <a:off x="17960524" y="0"/>
              <a:ext cx="2612034" cy="1306017"/>
              <a:chOff x="0" y="0"/>
              <a:chExt cx="812800" cy="406400"/>
            </a:xfrm>
          </p:grpSpPr>
          <p:sp>
            <p:nvSpPr>
              <p:cNvPr name="Freeform 32" id="32"/>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33" id="33"/>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grpSp>
        <p:nvGrpSpPr>
          <p:cNvPr name="Group 34" id="34"/>
          <p:cNvGrpSpPr/>
          <p:nvPr/>
        </p:nvGrpSpPr>
        <p:grpSpPr>
          <a:xfrm rot="0">
            <a:off x="305917" y="861930"/>
            <a:ext cx="722783" cy="722783"/>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C407A">
                    <a:alpha val="100000"/>
                  </a:srgbClr>
                </a:gs>
                <a:gs pos="100000">
                  <a:srgbClr val="FCE4EC">
                    <a:alpha val="100000"/>
                  </a:srgbClr>
                </a:gs>
              </a:gsLst>
              <a:lin ang="0"/>
            </a:gradFill>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grpSp>
        <p:nvGrpSpPr>
          <p:cNvPr name="Group 37" id="37"/>
          <p:cNvGrpSpPr/>
          <p:nvPr/>
        </p:nvGrpSpPr>
        <p:grpSpPr>
          <a:xfrm rot="0">
            <a:off x="-85356" y="1166314"/>
            <a:ext cx="722783" cy="722783"/>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E4EC"/>
            </a:solidFill>
          </p:spPr>
        </p:sp>
        <p:sp>
          <p:nvSpPr>
            <p:cNvPr name="TextBox 39" id="39"/>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grpSp>
        <p:nvGrpSpPr>
          <p:cNvPr name="Group 40" id="40"/>
          <p:cNvGrpSpPr/>
          <p:nvPr/>
        </p:nvGrpSpPr>
        <p:grpSpPr>
          <a:xfrm rot="0">
            <a:off x="-543282" y="168303"/>
            <a:ext cx="1267182" cy="1267182"/>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407A"/>
            </a:solidFill>
          </p:spPr>
        </p:sp>
        <p:sp>
          <p:nvSpPr>
            <p:cNvPr name="TextBox 42" id="42"/>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sp>
        <p:nvSpPr>
          <p:cNvPr name="TextBox 43" id="43"/>
          <p:cNvSpPr txBox="true"/>
          <p:nvPr/>
        </p:nvSpPr>
        <p:spPr>
          <a:xfrm rot="0">
            <a:off x="4617248" y="4383088"/>
            <a:ext cx="9053505" cy="1368424"/>
          </a:xfrm>
          <a:prstGeom prst="rect">
            <a:avLst/>
          </a:prstGeom>
        </p:spPr>
        <p:txBody>
          <a:bodyPr anchor="t" rtlCol="false" tIns="0" lIns="0" bIns="0" rIns="0">
            <a:spAutoFit/>
          </a:bodyPr>
          <a:lstStyle/>
          <a:p>
            <a:pPr algn="ctr">
              <a:lnSpc>
                <a:spcPts val="11200"/>
              </a:lnSpc>
              <a:spcBef>
                <a:spcPct val="0"/>
              </a:spcBef>
            </a:pPr>
            <a:r>
              <a:rPr lang="en-US" sz="8000">
                <a:solidFill>
                  <a:srgbClr val="321211"/>
                </a:solidFill>
                <a:latin typeface="Canva Sans Bold"/>
              </a:rPr>
              <a:t>6. Q&amp;A</a:t>
            </a:r>
          </a:p>
        </p:txBody>
      </p:sp>
      <p:sp>
        <p:nvSpPr>
          <p:cNvPr name="Freeform 44" id="44"/>
          <p:cNvSpPr/>
          <p:nvPr/>
        </p:nvSpPr>
        <p:spPr>
          <a:xfrm flipH="false" flipV="false" rot="0">
            <a:off x="14894240" y="-1764522"/>
            <a:ext cx="3865651" cy="3865651"/>
          </a:xfrm>
          <a:custGeom>
            <a:avLst/>
            <a:gdLst/>
            <a:ahLst/>
            <a:cxnLst/>
            <a:rect r="r" b="b" t="t" l="l"/>
            <a:pathLst>
              <a:path h="3865651" w="3865651">
                <a:moveTo>
                  <a:pt x="0" y="0"/>
                </a:moveTo>
                <a:lnTo>
                  <a:pt x="3865651" y="0"/>
                </a:lnTo>
                <a:lnTo>
                  <a:pt x="3865651" y="3865651"/>
                </a:lnTo>
                <a:lnTo>
                  <a:pt x="0" y="38656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5" id="45"/>
          <p:cNvGrpSpPr/>
          <p:nvPr/>
        </p:nvGrpSpPr>
        <p:grpSpPr>
          <a:xfrm rot="0">
            <a:off x="17259300" y="9103036"/>
            <a:ext cx="777834" cy="914961"/>
            <a:chOff x="0" y="0"/>
            <a:chExt cx="698500" cy="821640"/>
          </a:xfrm>
        </p:grpSpPr>
        <p:sp>
          <p:nvSpPr>
            <p:cNvPr name="Freeform 46" id="46"/>
            <p:cNvSpPr/>
            <p:nvPr/>
          </p:nvSpPr>
          <p:spPr>
            <a:xfrm flipH="false" flipV="false" rot="0">
              <a:off x="0" y="0"/>
              <a:ext cx="698500" cy="821640"/>
            </a:xfrm>
            <a:custGeom>
              <a:avLst/>
              <a:gdLst/>
              <a:ahLst/>
              <a:cxnLst/>
              <a:rect r="r" b="b" t="t" l="l"/>
              <a:pathLst>
                <a:path h="821640" w="698500">
                  <a:moveTo>
                    <a:pt x="349250" y="0"/>
                  </a:moveTo>
                  <a:lnTo>
                    <a:pt x="698500" y="203200"/>
                  </a:lnTo>
                  <a:lnTo>
                    <a:pt x="698500" y="618440"/>
                  </a:lnTo>
                  <a:lnTo>
                    <a:pt x="349250" y="821640"/>
                  </a:lnTo>
                  <a:lnTo>
                    <a:pt x="0" y="618440"/>
                  </a:lnTo>
                  <a:lnTo>
                    <a:pt x="0" y="203200"/>
                  </a:lnTo>
                  <a:lnTo>
                    <a:pt x="349250" y="0"/>
                  </a:lnTo>
                  <a:close/>
                </a:path>
              </a:pathLst>
            </a:custGeom>
            <a:solidFill>
              <a:srgbClr val="FCE4EC"/>
            </a:solidFill>
            <a:ln w="19050" cap="sq">
              <a:solidFill>
                <a:srgbClr val="EC407A"/>
              </a:solidFill>
              <a:prstDash val="solid"/>
              <a:miter/>
            </a:ln>
          </p:spPr>
        </p:sp>
        <p:sp>
          <p:nvSpPr>
            <p:cNvPr name="TextBox 47" id="47"/>
            <p:cNvSpPr txBox="true"/>
            <p:nvPr/>
          </p:nvSpPr>
          <p:spPr>
            <a:xfrm>
              <a:off x="0" y="82550"/>
              <a:ext cx="698500" cy="599390"/>
            </a:xfrm>
            <a:prstGeom prst="rect">
              <a:avLst/>
            </a:prstGeom>
          </p:spPr>
          <p:txBody>
            <a:bodyPr anchor="ctr" rtlCol="false" tIns="50800" lIns="50800" bIns="50800" rIns="50800"/>
            <a:lstStyle/>
            <a:p>
              <a:pPr algn="ctr">
                <a:lnSpc>
                  <a:spcPts val="3500"/>
                </a:lnSpc>
              </a:pPr>
              <a:r>
                <a:rPr lang="en-US" sz="2500">
                  <a:solidFill>
                    <a:srgbClr val="EC407A"/>
                  </a:solidFill>
                  <a:latin typeface="Canva Sans Bold"/>
                </a:rPr>
                <a:t>23</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90626" y="704993"/>
            <a:ext cx="5239309" cy="1320784"/>
          </a:xfrm>
          <a:custGeom>
            <a:avLst/>
            <a:gdLst/>
            <a:ahLst/>
            <a:cxnLst/>
            <a:rect r="r" b="b" t="t" l="l"/>
            <a:pathLst>
              <a:path h="1320784" w="5239309">
                <a:moveTo>
                  <a:pt x="0" y="0"/>
                </a:moveTo>
                <a:lnTo>
                  <a:pt x="5239309" y="0"/>
                </a:lnTo>
                <a:lnTo>
                  <a:pt x="5239309" y="1320784"/>
                </a:lnTo>
                <a:lnTo>
                  <a:pt x="0" y="1320784"/>
                </a:lnTo>
                <a:lnTo>
                  <a:pt x="0" y="0"/>
                </a:lnTo>
                <a:close/>
              </a:path>
            </a:pathLst>
          </a:custGeom>
          <a:blipFill>
            <a:blip r:embed="rId2"/>
            <a:stretch>
              <a:fillRect l="0" t="-11266" r="0" b="-7041"/>
            </a:stretch>
          </a:blipFill>
        </p:spPr>
      </p:sp>
      <p:grpSp>
        <p:nvGrpSpPr>
          <p:cNvPr name="Group 3" id="3"/>
          <p:cNvGrpSpPr/>
          <p:nvPr/>
        </p:nvGrpSpPr>
        <p:grpSpPr>
          <a:xfrm rot="0">
            <a:off x="-1823769" y="9258300"/>
            <a:ext cx="7844386" cy="766588"/>
            <a:chOff x="0" y="0"/>
            <a:chExt cx="2066011" cy="201900"/>
          </a:xfrm>
        </p:grpSpPr>
        <p:sp>
          <p:nvSpPr>
            <p:cNvPr name="Freeform 4" id="4"/>
            <p:cNvSpPr/>
            <p:nvPr/>
          </p:nvSpPr>
          <p:spPr>
            <a:xfrm flipH="false" flipV="false" rot="0">
              <a:off x="0" y="0"/>
              <a:ext cx="2066011" cy="201900"/>
            </a:xfrm>
            <a:custGeom>
              <a:avLst/>
              <a:gdLst/>
              <a:ahLst/>
              <a:cxnLst/>
              <a:rect r="r" b="b" t="t" l="l"/>
              <a:pathLst>
                <a:path h="201900" w="2066011">
                  <a:moveTo>
                    <a:pt x="1862811" y="0"/>
                  </a:moveTo>
                  <a:lnTo>
                    <a:pt x="0" y="0"/>
                  </a:lnTo>
                  <a:lnTo>
                    <a:pt x="203200" y="201900"/>
                  </a:lnTo>
                  <a:lnTo>
                    <a:pt x="2066011" y="201900"/>
                  </a:lnTo>
                  <a:lnTo>
                    <a:pt x="1862811" y="0"/>
                  </a:lnTo>
                  <a:close/>
                </a:path>
              </a:pathLst>
            </a:custGeom>
            <a:solidFill>
              <a:srgbClr val="DBDBDB"/>
            </a:solidFill>
          </p:spPr>
        </p:sp>
        <p:sp>
          <p:nvSpPr>
            <p:cNvPr name="TextBox 5" id="5"/>
            <p:cNvSpPr txBox="true"/>
            <p:nvPr/>
          </p:nvSpPr>
          <p:spPr>
            <a:xfrm>
              <a:off x="101600" y="-38100"/>
              <a:ext cx="1862811" cy="2400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14451" y="9520412"/>
            <a:ext cx="7844386" cy="766588"/>
            <a:chOff x="0" y="0"/>
            <a:chExt cx="2066011" cy="201900"/>
          </a:xfrm>
        </p:grpSpPr>
        <p:sp>
          <p:nvSpPr>
            <p:cNvPr name="Freeform 7" id="7"/>
            <p:cNvSpPr/>
            <p:nvPr/>
          </p:nvSpPr>
          <p:spPr>
            <a:xfrm flipH="false" flipV="false" rot="0">
              <a:off x="0" y="0"/>
              <a:ext cx="2066011" cy="201900"/>
            </a:xfrm>
            <a:custGeom>
              <a:avLst/>
              <a:gdLst/>
              <a:ahLst/>
              <a:cxnLst/>
              <a:rect r="r" b="b" t="t" l="l"/>
              <a:pathLst>
                <a:path h="201900" w="2066011">
                  <a:moveTo>
                    <a:pt x="1862811" y="0"/>
                  </a:moveTo>
                  <a:lnTo>
                    <a:pt x="0" y="0"/>
                  </a:lnTo>
                  <a:lnTo>
                    <a:pt x="203200" y="201900"/>
                  </a:lnTo>
                  <a:lnTo>
                    <a:pt x="2066011" y="201900"/>
                  </a:lnTo>
                  <a:lnTo>
                    <a:pt x="1862811" y="0"/>
                  </a:lnTo>
                  <a:close/>
                </a:path>
              </a:pathLst>
            </a:custGeom>
            <a:gradFill rotWithShape="true">
              <a:gsLst>
                <a:gs pos="0">
                  <a:srgbClr val="EC407A">
                    <a:alpha val="100000"/>
                  </a:srgbClr>
                </a:gs>
                <a:gs pos="50000">
                  <a:srgbClr val="EC407A">
                    <a:alpha val="100000"/>
                  </a:srgbClr>
                </a:gs>
                <a:gs pos="100000">
                  <a:srgbClr val="FCE4EC">
                    <a:alpha val="100000"/>
                  </a:srgbClr>
                </a:gs>
              </a:gsLst>
              <a:lin ang="0"/>
            </a:gradFill>
          </p:spPr>
        </p:sp>
        <p:sp>
          <p:nvSpPr>
            <p:cNvPr name="TextBox 8" id="8"/>
            <p:cNvSpPr txBox="true"/>
            <p:nvPr/>
          </p:nvSpPr>
          <p:spPr>
            <a:xfrm>
              <a:off x="101600" y="-57150"/>
              <a:ext cx="1862811" cy="259050"/>
            </a:xfrm>
            <a:prstGeom prst="rect">
              <a:avLst/>
            </a:prstGeom>
          </p:spPr>
          <p:txBody>
            <a:bodyPr anchor="ctr" rtlCol="false" tIns="50800" lIns="50800" bIns="50800" rIns="50800"/>
            <a:lstStyle/>
            <a:p>
              <a:pPr algn="ctr">
                <a:lnSpc>
                  <a:spcPts val="3919"/>
                </a:lnSpc>
              </a:pPr>
              <a:r>
                <a:rPr lang="en-US" sz="2799">
                  <a:solidFill>
                    <a:srgbClr val="FFFFFF"/>
                  </a:solidFill>
                  <a:latin typeface="Canva Sans Bold"/>
                </a:rPr>
                <a:t>Capstone Project Fall 2023</a:t>
              </a:r>
            </a:p>
          </p:txBody>
        </p:sp>
      </p:grpSp>
      <p:grpSp>
        <p:nvGrpSpPr>
          <p:cNvPr name="Group 9" id="9"/>
          <p:cNvGrpSpPr/>
          <p:nvPr/>
        </p:nvGrpSpPr>
        <p:grpSpPr>
          <a:xfrm rot="0">
            <a:off x="9696361" y="449878"/>
            <a:ext cx="8554182" cy="8899525"/>
            <a:chOff x="0" y="0"/>
            <a:chExt cx="11405576" cy="11866033"/>
          </a:xfrm>
        </p:grpSpPr>
        <p:sp>
          <p:nvSpPr>
            <p:cNvPr name="Freeform 10" id="10"/>
            <p:cNvSpPr/>
            <p:nvPr/>
          </p:nvSpPr>
          <p:spPr>
            <a:xfrm flipH="false" flipV="false" rot="0">
              <a:off x="5132145" y="6379633"/>
              <a:ext cx="6273430" cy="5486400"/>
            </a:xfrm>
            <a:custGeom>
              <a:avLst/>
              <a:gdLst/>
              <a:ahLst/>
              <a:cxnLst/>
              <a:rect r="r" b="b" t="t" l="l"/>
              <a:pathLst>
                <a:path h="5486400" w="6273430">
                  <a:moveTo>
                    <a:pt x="0" y="0"/>
                  </a:moveTo>
                  <a:lnTo>
                    <a:pt x="6273431" y="0"/>
                  </a:lnTo>
                  <a:lnTo>
                    <a:pt x="6273431" y="5486400"/>
                  </a:lnTo>
                  <a:lnTo>
                    <a:pt x="0" y="5486400"/>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0" y="0"/>
              <a:ext cx="5709893" cy="10972800"/>
            </a:xfrm>
            <a:custGeom>
              <a:avLst/>
              <a:gdLst/>
              <a:ahLst/>
              <a:cxnLst/>
              <a:rect r="r" b="b" t="t" l="l"/>
              <a:pathLst>
                <a:path h="10972800" w="5709893">
                  <a:moveTo>
                    <a:pt x="0" y="0"/>
                  </a:moveTo>
                  <a:lnTo>
                    <a:pt x="5709893" y="0"/>
                  </a:lnTo>
                  <a:lnTo>
                    <a:pt x="5709893" y="10972800"/>
                  </a:lnTo>
                  <a:lnTo>
                    <a:pt x="0" y="10972800"/>
                  </a:lnTo>
                  <a:lnTo>
                    <a:pt x="0" y="0"/>
                  </a:lnTo>
                  <a:close/>
                </a:path>
              </a:pathLst>
            </a:custGeom>
            <a:blipFill>
              <a:blip r:embed="rId5"/>
              <a:stretch>
                <a:fillRect l="0" t="0" r="0" b="0"/>
              </a:stretch>
            </a:blipFill>
          </p:spPr>
        </p:sp>
      </p:grpSp>
      <p:grpSp>
        <p:nvGrpSpPr>
          <p:cNvPr name="Group 12" id="12"/>
          <p:cNvGrpSpPr/>
          <p:nvPr/>
        </p:nvGrpSpPr>
        <p:grpSpPr>
          <a:xfrm rot="0">
            <a:off x="578446" y="3950470"/>
            <a:ext cx="9117915" cy="2386060"/>
            <a:chOff x="0" y="0"/>
            <a:chExt cx="12157220" cy="3181414"/>
          </a:xfrm>
        </p:grpSpPr>
        <p:sp>
          <p:nvSpPr>
            <p:cNvPr name="AutoShape 13" id="13"/>
            <p:cNvSpPr/>
            <p:nvPr/>
          </p:nvSpPr>
          <p:spPr>
            <a:xfrm>
              <a:off x="2334325" y="1847914"/>
              <a:ext cx="7488570" cy="19050"/>
            </a:xfrm>
            <a:prstGeom prst="line">
              <a:avLst/>
            </a:prstGeom>
            <a:ln cap="flat" w="38100">
              <a:solidFill>
                <a:srgbClr val="EC407A"/>
              </a:solidFill>
              <a:prstDash val="sysDash"/>
              <a:headEnd type="none" len="sm" w="sm"/>
              <a:tailEnd type="none" len="sm" w="sm"/>
            </a:ln>
          </p:spPr>
        </p:sp>
        <p:sp>
          <p:nvSpPr>
            <p:cNvPr name="TextBox 14" id="14"/>
            <p:cNvSpPr txBox="true"/>
            <p:nvPr/>
          </p:nvSpPr>
          <p:spPr>
            <a:xfrm rot="0">
              <a:off x="0" y="114300"/>
              <a:ext cx="12157220" cy="1337564"/>
            </a:xfrm>
            <a:prstGeom prst="rect">
              <a:avLst/>
            </a:prstGeom>
          </p:spPr>
          <p:txBody>
            <a:bodyPr anchor="t" rtlCol="false" tIns="0" lIns="0" bIns="0" rIns="0">
              <a:spAutoFit/>
            </a:bodyPr>
            <a:lstStyle/>
            <a:p>
              <a:pPr algn="ctr">
                <a:lnSpc>
                  <a:spcPts val="7416"/>
                </a:lnSpc>
              </a:pPr>
              <a:r>
                <a:rPr lang="en-US" sz="7200" spc="230">
                  <a:solidFill>
                    <a:srgbClr val="000000"/>
                  </a:solidFill>
                  <a:latin typeface="Canva Sans Bold"/>
                </a:rPr>
                <a:t>THANK YOU</a:t>
              </a:r>
            </a:p>
          </p:txBody>
        </p:sp>
        <p:sp>
          <p:nvSpPr>
            <p:cNvPr name="TextBox 15" id="15"/>
            <p:cNvSpPr txBox="true"/>
            <p:nvPr/>
          </p:nvSpPr>
          <p:spPr>
            <a:xfrm rot="0">
              <a:off x="429502" y="2190814"/>
              <a:ext cx="11298216" cy="990600"/>
            </a:xfrm>
            <a:prstGeom prst="rect">
              <a:avLst/>
            </a:prstGeom>
          </p:spPr>
          <p:txBody>
            <a:bodyPr anchor="t" rtlCol="false" tIns="0" lIns="0" bIns="0" rIns="0">
              <a:spAutoFit/>
            </a:bodyPr>
            <a:lstStyle/>
            <a:p>
              <a:pPr algn="ctr">
                <a:lnSpc>
                  <a:spcPts val="6299"/>
                </a:lnSpc>
                <a:spcBef>
                  <a:spcPct val="0"/>
                </a:spcBef>
              </a:pPr>
              <a:r>
                <a:rPr lang="en-US" sz="4500">
                  <a:solidFill>
                    <a:srgbClr val="000000"/>
                  </a:solidFill>
                  <a:latin typeface="Canva Sans Bold"/>
                </a:rPr>
                <a:t>FOR LISTENING</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48097" y="3028664"/>
            <a:ext cx="12791807" cy="4229673"/>
            <a:chOff x="0" y="0"/>
            <a:chExt cx="3369036" cy="1113988"/>
          </a:xfrm>
        </p:grpSpPr>
        <p:sp>
          <p:nvSpPr>
            <p:cNvPr name="Freeform 3" id="3"/>
            <p:cNvSpPr/>
            <p:nvPr/>
          </p:nvSpPr>
          <p:spPr>
            <a:xfrm flipH="false" flipV="false" rot="0">
              <a:off x="0" y="0"/>
              <a:ext cx="3369035" cy="1113988"/>
            </a:xfrm>
            <a:custGeom>
              <a:avLst/>
              <a:gdLst/>
              <a:ahLst/>
              <a:cxnLst/>
              <a:rect r="r" b="b" t="t" l="l"/>
              <a:pathLst>
                <a:path h="1113988" w="3369035">
                  <a:moveTo>
                    <a:pt x="30866" y="0"/>
                  </a:moveTo>
                  <a:lnTo>
                    <a:pt x="3338169" y="0"/>
                  </a:lnTo>
                  <a:cubicBezTo>
                    <a:pt x="3355216" y="0"/>
                    <a:pt x="3369035" y="13819"/>
                    <a:pt x="3369035" y="30866"/>
                  </a:cubicBezTo>
                  <a:lnTo>
                    <a:pt x="3369035" y="1083121"/>
                  </a:lnTo>
                  <a:cubicBezTo>
                    <a:pt x="3369035" y="1100169"/>
                    <a:pt x="3355216" y="1113988"/>
                    <a:pt x="3338169" y="1113988"/>
                  </a:cubicBezTo>
                  <a:lnTo>
                    <a:pt x="30866" y="1113988"/>
                  </a:lnTo>
                  <a:cubicBezTo>
                    <a:pt x="13819" y="1113988"/>
                    <a:pt x="0" y="1100169"/>
                    <a:pt x="0" y="1083121"/>
                  </a:cubicBezTo>
                  <a:lnTo>
                    <a:pt x="0" y="30866"/>
                  </a:lnTo>
                  <a:cubicBezTo>
                    <a:pt x="0" y="13819"/>
                    <a:pt x="13819" y="0"/>
                    <a:pt x="30866" y="0"/>
                  </a:cubicBezTo>
                  <a:close/>
                </a:path>
              </a:pathLst>
            </a:custGeom>
            <a:solidFill>
              <a:srgbClr val="000000">
                <a:alpha val="0"/>
              </a:srgbClr>
            </a:solidFill>
            <a:ln w="38100" cap="rnd">
              <a:solidFill>
                <a:srgbClr val="EC407A"/>
              </a:solidFill>
              <a:prstDash val="dash"/>
              <a:round/>
            </a:ln>
          </p:spPr>
        </p:sp>
        <p:sp>
          <p:nvSpPr>
            <p:cNvPr name="TextBox 4" id="4"/>
            <p:cNvSpPr txBox="true"/>
            <p:nvPr/>
          </p:nvSpPr>
          <p:spPr>
            <a:xfrm>
              <a:off x="0" y="-38100"/>
              <a:ext cx="3369036" cy="115208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190374">
            <a:off x="15325118" y="-3150916"/>
            <a:ext cx="6301831" cy="6301831"/>
          </a:xfrm>
          <a:custGeom>
            <a:avLst/>
            <a:gdLst/>
            <a:ahLst/>
            <a:cxnLst/>
            <a:rect r="r" b="b" t="t" l="l"/>
            <a:pathLst>
              <a:path h="6301831" w="6301831">
                <a:moveTo>
                  <a:pt x="0" y="0"/>
                </a:moveTo>
                <a:lnTo>
                  <a:pt x="6301832" y="0"/>
                </a:lnTo>
                <a:lnTo>
                  <a:pt x="6301832" y="6301832"/>
                </a:lnTo>
                <a:lnTo>
                  <a:pt x="0" y="630183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288578" y="9797244"/>
            <a:ext cx="15429419" cy="979513"/>
            <a:chOff x="0" y="0"/>
            <a:chExt cx="20572558" cy="1306017"/>
          </a:xfrm>
        </p:grpSpPr>
        <p:grpSp>
          <p:nvGrpSpPr>
            <p:cNvPr name="Group 7" id="7"/>
            <p:cNvGrpSpPr/>
            <p:nvPr/>
          </p:nvGrpSpPr>
          <p:grpSpPr>
            <a:xfrm rot="0">
              <a:off x="0" y="0"/>
              <a:ext cx="2612034" cy="1306017"/>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FF9829"/>
              </a:solidFill>
            </p:spPr>
          </p:sp>
          <p:sp>
            <p:nvSpPr>
              <p:cNvPr name="TextBox 9" id="9"/>
              <p:cNvSpPr txBox="true"/>
              <p:nvPr/>
            </p:nvSpPr>
            <p:spPr>
              <a:xfrm>
                <a:off x="0" y="-38100"/>
                <a:ext cx="698500" cy="444500"/>
              </a:xfrm>
              <a:prstGeom prst="rect">
                <a:avLst/>
              </a:prstGeom>
            </p:spPr>
            <p:txBody>
              <a:bodyPr anchor="ctr" rtlCol="false" tIns="50800" lIns="50800" bIns="50800" rIns="50800"/>
              <a:lstStyle/>
              <a:p>
                <a:pPr algn="ctr">
                  <a:lnSpc>
                    <a:spcPts val="3094"/>
                  </a:lnSpc>
                </a:pPr>
              </a:p>
            </p:txBody>
          </p:sp>
        </p:grpSp>
        <p:grpSp>
          <p:nvGrpSpPr>
            <p:cNvPr name="Group 10" id="10"/>
            <p:cNvGrpSpPr/>
            <p:nvPr/>
          </p:nvGrpSpPr>
          <p:grpSpPr>
            <a:xfrm rot="0">
              <a:off x="2252233" y="0"/>
              <a:ext cx="2612034" cy="1306017"/>
              <a:chOff x="0" y="0"/>
              <a:chExt cx="812800" cy="406400"/>
            </a:xfrm>
          </p:grpSpPr>
          <p:sp>
            <p:nvSpPr>
              <p:cNvPr name="Freeform 11" id="11"/>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DFDFC"/>
              </a:solidFill>
            </p:spPr>
          </p:sp>
          <p:sp>
            <p:nvSpPr>
              <p:cNvPr name="TextBox 12" id="12"/>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13" id="13"/>
            <p:cNvGrpSpPr/>
            <p:nvPr/>
          </p:nvGrpSpPr>
          <p:grpSpPr>
            <a:xfrm rot="0">
              <a:off x="4504467" y="0"/>
              <a:ext cx="2612034" cy="1306017"/>
              <a:chOff x="0" y="0"/>
              <a:chExt cx="812800" cy="406400"/>
            </a:xfrm>
          </p:grpSpPr>
          <p:sp>
            <p:nvSpPr>
              <p:cNvPr name="Freeform 14" id="14"/>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9829"/>
              </a:solidFill>
            </p:spPr>
          </p:sp>
          <p:sp>
            <p:nvSpPr>
              <p:cNvPr name="TextBox 15" id="15"/>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16" id="16"/>
            <p:cNvGrpSpPr/>
            <p:nvPr/>
          </p:nvGrpSpPr>
          <p:grpSpPr>
            <a:xfrm rot="0">
              <a:off x="6724696" y="0"/>
              <a:ext cx="2612034" cy="1306017"/>
              <a:chOff x="0" y="0"/>
              <a:chExt cx="812800" cy="406400"/>
            </a:xfrm>
          </p:grpSpPr>
          <p:sp>
            <p:nvSpPr>
              <p:cNvPr name="Freeform 17" id="17"/>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DFDFC"/>
              </a:solidFill>
            </p:spPr>
          </p:sp>
          <p:sp>
            <p:nvSpPr>
              <p:cNvPr name="TextBox 18" id="18"/>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19" id="19"/>
            <p:cNvGrpSpPr/>
            <p:nvPr/>
          </p:nvGrpSpPr>
          <p:grpSpPr>
            <a:xfrm rot="0">
              <a:off x="9012947" y="0"/>
              <a:ext cx="2612034" cy="1306017"/>
              <a:chOff x="0" y="0"/>
              <a:chExt cx="812800" cy="406400"/>
            </a:xfrm>
          </p:grpSpPr>
          <p:sp>
            <p:nvSpPr>
              <p:cNvPr name="Freeform 20" id="20"/>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21" id="21"/>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22" id="22"/>
            <p:cNvGrpSpPr/>
            <p:nvPr/>
          </p:nvGrpSpPr>
          <p:grpSpPr>
            <a:xfrm rot="0">
              <a:off x="11233176" y="0"/>
              <a:ext cx="2612034" cy="1306017"/>
              <a:chOff x="0" y="0"/>
              <a:chExt cx="812800" cy="406400"/>
            </a:xfrm>
          </p:grpSpPr>
          <p:sp>
            <p:nvSpPr>
              <p:cNvPr name="Freeform 23" id="23"/>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DBDBDB"/>
              </a:solidFill>
            </p:spPr>
          </p:sp>
          <p:sp>
            <p:nvSpPr>
              <p:cNvPr name="TextBox 24" id="24"/>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25" id="25"/>
            <p:cNvGrpSpPr/>
            <p:nvPr/>
          </p:nvGrpSpPr>
          <p:grpSpPr>
            <a:xfrm rot="0">
              <a:off x="13486735" y="0"/>
              <a:ext cx="2612034" cy="1306017"/>
              <a:chOff x="0" y="0"/>
              <a:chExt cx="812800" cy="406400"/>
            </a:xfrm>
          </p:grpSpPr>
          <p:sp>
            <p:nvSpPr>
              <p:cNvPr name="Freeform 26" id="26"/>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27" id="27"/>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28" id="28"/>
            <p:cNvGrpSpPr/>
            <p:nvPr/>
          </p:nvGrpSpPr>
          <p:grpSpPr>
            <a:xfrm rot="0">
              <a:off x="15741656" y="0"/>
              <a:ext cx="2612034" cy="1306017"/>
              <a:chOff x="0" y="0"/>
              <a:chExt cx="812800" cy="406400"/>
            </a:xfrm>
          </p:grpSpPr>
          <p:sp>
            <p:nvSpPr>
              <p:cNvPr name="Freeform 29" id="29"/>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DBDBDB"/>
              </a:solidFill>
            </p:spPr>
          </p:sp>
          <p:sp>
            <p:nvSpPr>
              <p:cNvPr name="TextBox 30" id="30"/>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31" id="31"/>
            <p:cNvGrpSpPr/>
            <p:nvPr/>
          </p:nvGrpSpPr>
          <p:grpSpPr>
            <a:xfrm rot="0">
              <a:off x="17960524" y="0"/>
              <a:ext cx="2612034" cy="1306017"/>
              <a:chOff x="0" y="0"/>
              <a:chExt cx="812800" cy="406400"/>
            </a:xfrm>
          </p:grpSpPr>
          <p:sp>
            <p:nvSpPr>
              <p:cNvPr name="Freeform 32" id="32"/>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33" id="33"/>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grpSp>
        <p:nvGrpSpPr>
          <p:cNvPr name="Group 34" id="34"/>
          <p:cNvGrpSpPr/>
          <p:nvPr/>
        </p:nvGrpSpPr>
        <p:grpSpPr>
          <a:xfrm rot="0">
            <a:off x="305917" y="861930"/>
            <a:ext cx="722783" cy="722783"/>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C407A">
                    <a:alpha val="100000"/>
                  </a:srgbClr>
                </a:gs>
                <a:gs pos="100000">
                  <a:srgbClr val="FCE4EC">
                    <a:alpha val="100000"/>
                  </a:srgbClr>
                </a:gs>
              </a:gsLst>
              <a:lin ang="0"/>
            </a:gradFill>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grpSp>
        <p:nvGrpSpPr>
          <p:cNvPr name="Group 37" id="37"/>
          <p:cNvGrpSpPr/>
          <p:nvPr/>
        </p:nvGrpSpPr>
        <p:grpSpPr>
          <a:xfrm rot="0">
            <a:off x="-85356" y="1166314"/>
            <a:ext cx="722783" cy="722783"/>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E4EC"/>
            </a:solidFill>
          </p:spPr>
        </p:sp>
        <p:sp>
          <p:nvSpPr>
            <p:cNvPr name="TextBox 39" id="39"/>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grpSp>
        <p:nvGrpSpPr>
          <p:cNvPr name="Group 40" id="40"/>
          <p:cNvGrpSpPr/>
          <p:nvPr/>
        </p:nvGrpSpPr>
        <p:grpSpPr>
          <a:xfrm rot="0">
            <a:off x="-543282" y="168303"/>
            <a:ext cx="1267182" cy="1267182"/>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407A"/>
            </a:solidFill>
          </p:spPr>
        </p:sp>
        <p:sp>
          <p:nvSpPr>
            <p:cNvPr name="TextBox 42" id="42"/>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grpSp>
        <p:nvGrpSpPr>
          <p:cNvPr name="Group 43" id="43"/>
          <p:cNvGrpSpPr/>
          <p:nvPr/>
        </p:nvGrpSpPr>
        <p:grpSpPr>
          <a:xfrm rot="0">
            <a:off x="17259300" y="9103036"/>
            <a:ext cx="777834" cy="914961"/>
            <a:chOff x="0" y="0"/>
            <a:chExt cx="698500" cy="821640"/>
          </a:xfrm>
        </p:grpSpPr>
        <p:sp>
          <p:nvSpPr>
            <p:cNvPr name="Freeform 44" id="44"/>
            <p:cNvSpPr/>
            <p:nvPr/>
          </p:nvSpPr>
          <p:spPr>
            <a:xfrm flipH="false" flipV="false" rot="0">
              <a:off x="0" y="0"/>
              <a:ext cx="698500" cy="821640"/>
            </a:xfrm>
            <a:custGeom>
              <a:avLst/>
              <a:gdLst/>
              <a:ahLst/>
              <a:cxnLst/>
              <a:rect r="r" b="b" t="t" l="l"/>
              <a:pathLst>
                <a:path h="821640" w="698500">
                  <a:moveTo>
                    <a:pt x="349250" y="0"/>
                  </a:moveTo>
                  <a:lnTo>
                    <a:pt x="698500" y="203200"/>
                  </a:lnTo>
                  <a:lnTo>
                    <a:pt x="698500" y="618440"/>
                  </a:lnTo>
                  <a:lnTo>
                    <a:pt x="349250" y="821640"/>
                  </a:lnTo>
                  <a:lnTo>
                    <a:pt x="0" y="618440"/>
                  </a:lnTo>
                  <a:lnTo>
                    <a:pt x="0" y="203200"/>
                  </a:lnTo>
                  <a:lnTo>
                    <a:pt x="349250" y="0"/>
                  </a:lnTo>
                  <a:close/>
                </a:path>
              </a:pathLst>
            </a:custGeom>
            <a:solidFill>
              <a:srgbClr val="FCE4EC"/>
            </a:solidFill>
            <a:ln w="19050" cap="sq">
              <a:solidFill>
                <a:srgbClr val="EC407A"/>
              </a:solidFill>
              <a:prstDash val="solid"/>
              <a:miter/>
            </a:ln>
          </p:spPr>
        </p:sp>
        <p:sp>
          <p:nvSpPr>
            <p:cNvPr name="TextBox 45" id="45"/>
            <p:cNvSpPr txBox="true"/>
            <p:nvPr/>
          </p:nvSpPr>
          <p:spPr>
            <a:xfrm>
              <a:off x="0" y="82550"/>
              <a:ext cx="698500" cy="599390"/>
            </a:xfrm>
            <a:prstGeom prst="rect">
              <a:avLst/>
            </a:prstGeom>
          </p:spPr>
          <p:txBody>
            <a:bodyPr anchor="ctr" rtlCol="false" tIns="50800" lIns="50800" bIns="50800" rIns="50800"/>
            <a:lstStyle/>
            <a:p>
              <a:pPr algn="ctr">
                <a:lnSpc>
                  <a:spcPts val="3500"/>
                </a:lnSpc>
              </a:pPr>
              <a:r>
                <a:rPr lang="en-US" sz="2500">
                  <a:solidFill>
                    <a:srgbClr val="EC407A"/>
                  </a:solidFill>
                  <a:latin typeface="Canva Sans Bold"/>
                </a:rPr>
                <a:t>1</a:t>
              </a:r>
            </a:p>
          </p:txBody>
        </p:sp>
      </p:grpSp>
      <p:sp>
        <p:nvSpPr>
          <p:cNvPr name="TextBox 46" id="46"/>
          <p:cNvSpPr txBox="true"/>
          <p:nvPr/>
        </p:nvSpPr>
        <p:spPr>
          <a:xfrm rot="0">
            <a:off x="4617248" y="4383088"/>
            <a:ext cx="9053505" cy="1368424"/>
          </a:xfrm>
          <a:prstGeom prst="rect">
            <a:avLst/>
          </a:prstGeom>
        </p:spPr>
        <p:txBody>
          <a:bodyPr anchor="t" rtlCol="false" tIns="0" lIns="0" bIns="0" rIns="0">
            <a:spAutoFit/>
          </a:bodyPr>
          <a:lstStyle/>
          <a:p>
            <a:pPr algn="ctr">
              <a:lnSpc>
                <a:spcPts val="11200"/>
              </a:lnSpc>
              <a:spcBef>
                <a:spcPct val="0"/>
              </a:spcBef>
            </a:pPr>
            <a:r>
              <a:rPr lang="en-US" sz="8000">
                <a:solidFill>
                  <a:srgbClr val="321211"/>
                </a:solidFill>
                <a:latin typeface="Canva Sans Bold"/>
              </a:rPr>
              <a:t>1. 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54351" y="624381"/>
            <a:ext cx="7831029" cy="808638"/>
            <a:chOff x="0" y="0"/>
            <a:chExt cx="1955242" cy="201900"/>
          </a:xfrm>
        </p:grpSpPr>
        <p:sp>
          <p:nvSpPr>
            <p:cNvPr name="Freeform 3" id="3"/>
            <p:cNvSpPr/>
            <p:nvPr/>
          </p:nvSpPr>
          <p:spPr>
            <a:xfrm flipH="false" flipV="false" rot="0">
              <a:off x="0" y="0"/>
              <a:ext cx="1955242" cy="201900"/>
            </a:xfrm>
            <a:custGeom>
              <a:avLst/>
              <a:gdLst/>
              <a:ahLst/>
              <a:cxnLst/>
              <a:rect r="r" b="b" t="t" l="l"/>
              <a:pathLst>
                <a:path h="201900" w="1955242">
                  <a:moveTo>
                    <a:pt x="1752042" y="0"/>
                  </a:moveTo>
                  <a:lnTo>
                    <a:pt x="0" y="0"/>
                  </a:lnTo>
                  <a:lnTo>
                    <a:pt x="203200" y="201900"/>
                  </a:lnTo>
                  <a:lnTo>
                    <a:pt x="1955242" y="201900"/>
                  </a:lnTo>
                  <a:lnTo>
                    <a:pt x="1752042" y="0"/>
                  </a:lnTo>
                  <a:close/>
                </a:path>
              </a:pathLst>
            </a:custGeom>
            <a:solidFill>
              <a:srgbClr val="DBDBDB"/>
            </a:solidFill>
          </p:spPr>
        </p:sp>
        <p:sp>
          <p:nvSpPr>
            <p:cNvPr name="TextBox 4" id="4"/>
            <p:cNvSpPr txBox="true"/>
            <p:nvPr/>
          </p:nvSpPr>
          <p:spPr>
            <a:xfrm>
              <a:off x="101600" y="-38100"/>
              <a:ext cx="1752042" cy="2400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1654351" y="266092"/>
            <a:ext cx="8829903" cy="903924"/>
            <a:chOff x="0" y="0"/>
            <a:chExt cx="1972239" cy="201900"/>
          </a:xfrm>
        </p:grpSpPr>
        <p:sp>
          <p:nvSpPr>
            <p:cNvPr name="Freeform 6" id="6"/>
            <p:cNvSpPr/>
            <p:nvPr/>
          </p:nvSpPr>
          <p:spPr>
            <a:xfrm flipH="false" flipV="false" rot="0">
              <a:off x="0" y="0"/>
              <a:ext cx="1972239" cy="201900"/>
            </a:xfrm>
            <a:custGeom>
              <a:avLst/>
              <a:gdLst/>
              <a:ahLst/>
              <a:cxnLst/>
              <a:rect r="r" b="b" t="t" l="l"/>
              <a:pathLst>
                <a:path h="201900" w="1972239">
                  <a:moveTo>
                    <a:pt x="1769039" y="0"/>
                  </a:moveTo>
                  <a:lnTo>
                    <a:pt x="0" y="0"/>
                  </a:lnTo>
                  <a:lnTo>
                    <a:pt x="203200" y="201900"/>
                  </a:lnTo>
                  <a:lnTo>
                    <a:pt x="1972239" y="201900"/>
                  </a:lnTo>
                  <a:lnTo>
                    <a:pt x="1769039" y="0"/>
                  </a:lnTo>
                  <a:close/>
                </a:path>
              </a:pathLst>
            </a:custGeom>
            <a:gradFill rotWithShape="true">
              <a:gsLst>
                <a:gs pos="0">
                  <a:srgbClr val="EC407A">
                    <a:alpha val="100000"/>
                  </a:srgbClr>
                </a:gs>
                <a:gs pos="50000">
                  <a:srgbClr val="EC407A">
                    <a:alpha val="100000"/>
                  </a:srgbClr>
                </a:gs>
                <a:gs pos="100000">
                  <a:srgbClr val="FCE4EC">
                    <a:alpha val="100000"/>
                  </a:srgbClr>
                </a:gs>
              </a:gsLst>
              <a:lin ang="0"/>
            </a:gradFill>
          </p:spPr>
        </p:sp>
        <p:sp>
          <p:nvSpPr>
            <p:cNvPr name="TextBox 7" id="7"/>
            <p:cNvSpPr txBox="true"/>
            <p:nvPr/>
          </p:nvSpPr>
          <p:spPr>
            <a:xfrm>
              <a:off x="101600" y="-57150"/>
              <a:ext cx="1769039" cy="259050"/>
            </a:xfrm>
            <a:prstGeom prst="rect">
              <a:avLst/>
            </a:prstGeom>
          </p:spPr>
          <p:txBody>
            <a:bodyPr anchor="ctr" rtlCol="false" tIns="50800" lIns="50800" bIns="50800" rIns="50800"/>
            <a:lstStyle/>
            <a:p>
              <a:pPr algn="ctr">
                <a:lnSpc>
                  <a:spcPts val="3919"/>
                </a:lnSpc>
              </a:pPr>
            </a:p>
          </p:txBody>
        </p:sp>
      </p:grpSp>
      <p:grpSp>
        <p:nvGrpSpPr>
          <p:cNvPr name="Group 8" id="8"/>
          <p:cNvGrpSpPr/>
          <p:nvPr/>
        </p:nvGrpSpPr>
        <p:grpSpPr>
          <a:xfrm rot="0">
            <a:off x="15804470" y="-5111086"/>
            <a:ext cx="7193551" cy="8625713"/>
            <a:chOff x="0" y="0"/>
            <a:chExt cx="9591401" cy="11500950"/>
          </a:xfrm>
        </p:grpSpPr>
        <p:sp>
          <p:nvSpPr>
            <p:cNvPr name="Freeform 9" id="9"/>
            <p:cNvSpPr/>
            <p:nvPr/>
          </p:nvSpPr>
          <p:spPr>
            <a:xfrm flipH="false" flipV="false" rot="190374">
              <a:off x="962865" y="2872414"/>
              <a:ext cx="8402442" cy="8402442"/>
            </a:xfrm>
            <a:custGeom>
              <a:avLst/>
              <a:gdLst/>
              <a:ahLst/>
              <a:cxnLst/>
              <a:rect r="r" b="b" t="t" l="l"/>
              <a:pathLst>
                <a:path h="8402442" w="8402442">
                  <a:moveTo>
                    <a:pt x="0" y="0"/>
                  </a:moveTo>
                  <a:lnTo>
                    <a:pt x="8402441" y="0"/>
                  </a:lnTo>
                  <a:lnTo>
                    <a:pt x="8402441" y="8402441"/>
                  </a:lnTo>
                  <a:lnTo>
                    <a:pt x="0" y="8402441"/>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0" y="0"/>
              <a:ext cx="8408848" cy="8408848"/>
            </a:xfrm>
            <a:custGeom>
              <a:avLst/>
              <a:gdLst/>
              <a:ahLst/>
              <a:cxnLst/>
              <a:rect r="r" b="b" t="t" l="l"/>
              <a:pathLst>
                <a:path h="8408848" w="8408848">
                  <a:moveTo>
                    <a:pt x="0" y="0"/>
                  </a:moveTo>
                  <a:lnTo>
                    <a:pt x="8408848" y="0"/>
                  </a:lnTo>
                  <a:lnTo>
                    <a:pt x="8408848" y="8408848"/>
                  </a:lnTo>
                  <a:lnTo>
                    <a:pt x="0" y="84088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17276122" y="9258300"/>
            <a:ext cx="777834" cy="914961"/>
            <a:chOff x="0" y="0"/>
            <a:chExt cx="698500" cy="821640"/>
          </a:xfrm>
        </p:grpSpPr>
        <p:sp>
          <p:nvSpPr>
            <p:cNvPr name="Freeform 12" id="12"/>
            <p:cNvSpPr/>
            <p:nvPr/>
          </p:nvSpPr>
          <p:spPr>
            <a:xfrm flipH="false" flipV="false" rot="0">
              <a:off x="0" y="0"/>
              <a:ext cx="698500" cy="821640"/>
            </a:xfrm>
            <a:custGeom>
              <a:avLst/>
              <a:gdLst/>
              <a:ahLst/>
              <a:cxnLst/>
              <a:rect r="r" b="b" t="t" l="l"/>
              <a:pathLst>
                <a:path h="821640" w="698500">
                  <a:moveTo>
                    <a:pt x="349250" y="0"/>
                  </a:moveTo>
                  <a:lnTo>
                    <a:pt x="698500" y="203200"/>
                  </a:lnTo>
                  <a:lnTo>
                    <a:pt x="698500" y="618440"/>
                  </a:lnTo>
                  <a:lnTo>
                    <a:pt x="349250" y="821640"/>
                  </a:lnTo>
                  <a:lnTo>
                    <a:pt x="0" y="618440"/>
                  </a:lnTo>
                  <a:lnTo>
                    <a:pt x="0" y="203200"/>
                  </a:lnTo>
                  <a:lnTo>
                    <a:pt x="349250" y="0"/>
                  </a:lnTo>
                  <a:close/>
                </a:path>
              </a:pathLst>
            </a:custGeom>
            <a:solidFill>
              <a:srgbClr val="FCE4EC"/>
            </a:solidFill>
            <a:ln w="19050" cap="sq">
              <a:solidFill>
                <a:srgbClr val="EC407A"/>
              </a:solidFill>
              <a:prstDash val="solid"/>
              <a:miter/>
            </a:ln>
          </p:spPr>
        </p:sp>
        <p:sp>
          <p:nvSpPr>
            <p:cNvPr name="TextBox 13" id="13"/>
            <p:cNvSpPr txBox="true"/>
            <p:nvPr/>
          </p:nvSpPr>
          <p:spPr>
            <a:xfrm>
              <a:off x="0" y="82550"/>
              <a:ext cx="698500" cy="599390"/>
            </a:xfrm>
            <a:prstGeom prst="rect">
              <a:avLst/>
            </a:prstGeom>
          </p:spPr>
          <p:txBody>
            <a:bodyPr anchor="ctr" rtlCol="false" tIns="50800" lIns="50800" bIns="50800" rIns="50800"/>
            <a:lstStyle/>
            <a:p>
              <a:pPr algn="ctr">
                <a:lnSpc>
                  <a:spcPts val="3500"/>
                </a:lnSpc>
              </a:pPr>
              <a:r>
                <a:rPr lang="en-US" sz="2500">
                  <a:solidFill>
                    <a:srgbClr val="EC407A"/>
                  </a:solidFill>
                  <a:latin typeface="Canva Sans Bold"/>
                </a:rPr>
                <a:t>2</a:t>
              </a:r>
            </a:p>
          </p:txBody>
        </p:sp>
      </p:grpSp>
      <p:sp>
        <p:nvSpPr>
          <p:cNvPr name="TextBox 14" id="14"/>
          <p:cNvSpPr txBox="true"/>
          <p:nvPr/>
        </p:nvSpPr>
        <p:spPr>
          <a:xfrm rot="0">
            <a:off x="0" y="298954"/>
            <a:ext cx="6371200" cy="762000"/>
          </a:xfrm>
          <a:prstGeom prst="rect">
            <a:avLst/>
          </a:prstGeom>
        </p:spPr>
        <p:txBody>
          <a:bodyPr anchor="t" rtlCol="false" tIns="0" lIns="0" bIns="0" rIns="0">
            <a:spAutoFit/>
          </a:bodyPr>
          <a:lstStyle/>
          <a:p>
            <a:pPr algn="ctr">
              <a:lnSpc>
                <a:spcPts val="6299"/>
              </a:lnSpc>
              <a:spcBef>
                <a:spcPct val="0"/>
              </a:spcBef>
            </a:pPr>
            <a:r>
              <a:rPr lang="en-US" sz="4500">
                <a:solidFill>
                  <a:srgbClr val="FFFFFF"/>
                </a:solidFill>
                <a:latin typeface="Canva Sans Bold"/>
              </a:rPr>
              <a:t>1. INTRODUCTION </a:t>
            </a:r>
          </a:p>
        </p:txBody>
      </p:sp>
      <p:grpSp>
        <p:nvGrpSpPr>
          <p:cNvPr name="Group 15" id="15"/>
          <p:cNvGrpSpPr/>
          <p:nvPr/>
        </p:nvGrpSpPr>
        <p:grpSpPr>
          <a:xfrm rot="0">
            <a:off x="622961" y="2233178"/>
            <a:ext cx="8430826" cy="6805967"/>
            <a:chOff x="0" y="0"/>
            <a:chExt cx="11241101" cy="9074622"/>
          </a:xfrm>
        </p:grpSpPr>
        <p:sp>
          <p:nvSpPr>
            <p:cNvPr name="Freeform 16" id="16"/>
            <p:cNvSpPr/>
            <p:nvPr/>
          </p:nvSpPr>
          <p:spPr>
            <a:xfrm flipH="false" flipV="false" rot="0">
              <a:off x="0" y="0"/>
              <a:ext cx="11241101" cy="8430826"/>
            </a:xfrm>
            <a:custGeom>
              <a:avLst/>
              <a:gdLst/>
              <a:ahLst/>
              <a:cxnLst/>
              <a:rect r="r" b="b" t="t" l="l"/>
              <a:pathLst>
                <a:path h="8430826" w="11241101">
                  <a:moveTo>
                    <a:pt x="0" y="0"/>
                  </a:moveTo>
                  <a:lnTo>
                    <a:pt x="11241101" y="0"/>
                  </a:lnTo>
                  <a:lnTo>
                    <a:pt x="11241101" y="8430826"/>
                  </a:lnTo>
                  <a:lnTo>
                    <a:pt x="0" y="8430826"/>
                  </a:lnTo>
                  <a:lnTo>
                    <a:pt x="0" y="0"/>
                  </a:lnTo>
                  <a:close/>
                </a:path>
              </a:pathLst>
            </a:custGeom>
            <a:blipFill>
              <a:blip r:embed="rId6"/>
              <a:stretch>
                <a:fillRect l="0" t="0" r="0" b="0"/>
              </a:stretch>
            </a:blipFill>
          </p:spPr>
        </p:sp>
        <p:sp>
          <p:nvSpPr>
            <p:cNvPr name="TextBox 17" id="17"/>
            <p:cNvSpPr txBox="true"/>
            <p:nvPr/>
          </p:nvSpPr>
          <p:spPr>
            <a:xfrm rot="0">
              <a:off x="3362490" y="8624831"/>
              <a:ext cx="4516120" cy="449791"/>
            </a:xfrm>
            <a:prstGeom prst="rect">
              <a:avLst/>
            </a:prstGeom>
          </p:spPr>
          <p:txBody>
            <a:bodyPr anchor="t" rtlCol="false" tIns="0" lIns="0" bIns="0" rIns="0">
              <a:spAutoFit/>
            </a:bodyPr>
            <a:lstStyle/>
            <a:p>
              <a:pPr algn="ctr">
                <a:lnSpc>
                  <a:spcPts val="2800"/>
                </a:lnSpc>
              </a:pPr>
              <a:r>
                <a:rPr lang="en-US" sz="2000">
                  <a:solidFill>
                    <a:srgbClr val="000000"/>
                  </a:solidFill>
                  <a:latin typeface="Canva Sans Italics"/>
                </a:rPr>
                <a:t>Multi-Brand Kitchen Center</a:t>
              </a:r>
            </a:p>
          </p:txBody>
        </p:sp>
      </p:grpSp>
      <p:grpSp>
        <p:nvGrpSpPr>
          <p:cNvPr name="Group 18" id="18"/>
          <p:cNvGrpSpPr/>
          <p:nvPr/>
        </p:nvGrpSpPr>
        <p:grpSpPr>
          <a:xfrm rot="0">
            <a:off x="9657707" y="1652175"/>
            <a:ext cx="8007332" cy="7326177"/>
            <a:chOff x="0" y="0"/>
            <a:chExt cx="10676443" cy="9768236"/>
          </a:xfrm>
        </p:grpSpPr>
        <p:grpSp>
          <p:nvGrpSpPr>
            <p:cNvPr name="Group 19" id="19"/>
            <p:cNvGrpSpPr/>
            <p:nvPr/>
          </p:nvGrpSpPr>
          <p:grpSpPr>
            <a:xfrm rot="0">
              <a:off x="0" y="0"/>
              <a:ext cx="10676443" cy="9768236"/>
              <a:chOff x="0" y="0"/>
              <a:chExt cx="793564" cy="726059"/>
            </a:xfrm>
          </p:grpSpPr>
          <p:sp>
            <p:nvSpPr>
              <p:cNvPr name="Freeform 20" id="20"/>
              <p:cNvSpPr/>
              <p:nvPr/>
            </p:nvSpPr>
            <p:spPr>
              <a:xfrm flipH="false" flipV="false" rot="0">
                <a:off x="0" y="0"/>
                <a:ext cx="793564" cy="726059"/>
              </a:xfrm>
              <a:custGeom>
                <a:avLst/>
                <a:gdLst/>
                <a:ahLst/>
                <a:cxnLst/>
                <a:rect r="r" b="b" t="t" l="l"/>
                <a:pathLst>
                  <a:path h="726059" w="793564">
                    <a:moveTo>
                      <a:pt x="0" y="0"/>
                    </a:moveTo>
                    <a:lnTo>
                      <a:pt x="793564" y="0"/>
                    </a:lnTo>
                    <a:lnTo>
                      <a:pt x="793564" y="726059"/>
                    </a:lnTo>
                    <a:lnTo>
                      <a:pt x="0" y="726059"/>
                    </a:lnTo>
                    <a:close/>
                  </a:path>
                </a:pathLst>
              </a:custGeom>
              <a:solidFill>
                <a:srgbClr val="000000">
                  <a:alpha val="0"/>
                </a:srgbClr>
              </a:solidFill>
              <a:ln w="38100" cap="sq">
                <a:solidFill>
                  <a:srgbClr val="EC407A"/>
                </a:solidFill>
                <a:prstDash val="dash"/>
                <a:miter/>
              </a:ln>
            </p:spPr>
          </p:sp>
          <p:sp>
            <p:nvSpPr>
              <p:cNvPr name="TextBox 21" id="21"/>
              <p:cNvSpPr txBox="true"/>
              <p:nvPr/>
            </p:nvSpPr>
            <p:spPr>
              <a:xfrm>
                <a:off x="0" y="-47625"/>
                <a:ext cx="793564" cy="773684"/>
              </a:xfrm>
              <a:prstGeom prst="rect">
                <a:avLst/>
              </a:prstGeom>
            </p:spPr>
            <p:txBody>
              <a:bodyPr anchor="ctr" rtlCol="false" tIns="0" lIns="0" bIns="0" rIns="0"/>
              <a:lstStyle/>
              <a:p>
                <a:pPr algn="just">
                  <a:lnSpc>
                    <a:spcPts val="3499"/>
                  </a:lnSpc>
                </a:pPr>
              </a:p>
            </p:txBody>
          </p:sp>
        </p:grpSp>
        <p:sp>
          <p:nvSpPr>
            <p:cNvPr name="TextBox 22" id="22"/>
            <p:cNvSpPr txBox="true"/>
            <p:nvPr/>
          </p:nvSpPr>
          <p:spPr>
            <a:xfrm rot="0">
              <a:off x="585505" y="497326"/>
              <a:ext cx="9505432" cy="8725958"/>
            </a:xfrm>
            <a:prstGeom prst="rect">
              <a:avLst/>
            </a:prstGeom>
          </p:spPr>
          <p:txBody>
            <a:bodyPr anchor="t" rtlCol="false" tIns="0" lIns="0" bIns="0" rIns="0">
              <a:spAutoFit/>
            </a:bodyPr>
            <a:lstStyle/>
            <a:p>
              <a:pPr algn="just">
                <a:lnSpc>
                  <a:spcPts val="3499"/>
                </a:lnSpc>
              </a:pPr>
              <a:r>
                <a:rPr lang="en-US" sz="2499">
                  <a:solidFill>
                    <a:srgbClr val="000000"/>
                  </a:solidFill>
                  <a:latin typeface="Canva Sans Bold"/>
                </a:rPr>
                <a:t>A multi-brand kitchen center model</a:t>
              </a:r>
              <a:r>
                <a:rPr lang="en-US" sz="2499">
                  <a:solidFill>
                    <a:srgbClr val="000000"/>
                  </a:solidFill>
                  <a:latin typeface="Canva Sans"/>
                </a:rPr>
                <a:t> is a kitchen center model where the kitchen space is used by many brands. This kitchen center model is just a place to carry out processing of brands.</a:t>
              </a:r>
            </a:p>
            <a:p>
              <a:pPr algn="just">
                <a:lnSpc>
                  <a:spcPts val="3499"/>
                </a:lnSpc>
              </a:pPr>
            </a:p>
            <a:p>
              <a:pPr algn="just">
                <a:lnSpc>
                  <a:spcPts val="3499"/>
                </a:lnSpc>
              </a:pPr>
              <a:r>
                <a:rPr lang="en-US" sz="2499">
                  <a:solidFill>
                    <a:srgbClr val="000000"/>
                  </a:solidFill>
                  <a:latin typeface="Canva Sans"/>
                </a:rPr>
                <a:t>Currently, in Vietnam, </a:t>
              </a:r>
              <a:r>
                <a:rPr lang="en-US" sz="2499">
                  <a:solidFill>
                    <a:srgbClr val="000000"/>
                  </a:solidFill>
                  <a:latin typeface="Canva Sans Bold"/>
                </a:rPr>
                <a:t>the need for online business on e-commerce sites is becoming a trend</a:t>
              </a:r>
              <a:r>
                <a:rPr lang="en-US" sz="2499">
                  <a:solidFill>
                    <a:srgbClr val="000000"/>
                  </a:solidFill>
                  <a:latin typeface="Canva Sans"/>
                </a:rPr>
                <a:t> and is being used by many businesses in the culinary field to assist grow revenue.</a:t>
              </a:r>
            </a:p>
            <a:p>
              <a:pPr algn="just">
                <a:lnSpc>
                  <a:spcPts val="3499"/>
                </a:lnSpc>
              </a:pPr>
              <a:r>
                <a:rPr lang="en-US" sz="2499">
                  <a:solidFill>
                    <a:srgbClr val="000000"/>
                  </a:solidFill>
                  <a:latin typeface="Canva Sans"/>
                </a:rPr>
                <a:t> </a:t>
              </a:r>
            </a:p>
            <a:p>
              <a:pPr algn="just">
                <a:lnSpc>
                  <a:spcPts val="3499"/>
                </a:lnSpc>
              </a:pPr>
              <a:r>
                <a:rPr lang="en-US" sz="2499">
                  <a:solidFill>
                    <a:srgbClr val="000000"/>
                  </a:solidFill>
                  <a:latin typeface="Canva Sans"/>
                </a:rPr>
                <a:t>Therefore, the order management on each the e-commerce system is being done separately, with no consistency in the process of receiving orders from customers.</a:t>
              </a:r>
            </a:p>
          </p:txBody>
        </p:sp>
      </p:grpSp>
      <p:grpSp>
        <p:nvGrpSpPr>
          <p:cNvPr name="Group 23" id="23"/>
          <p:cNvGrpSpPr/>
          <p:nvPr/>
        </p:nvGrpSpPr>
        <p:grpSpPr>
          <a:xfrm rot="0">
            <a:off x="-7907439" y="10105944"/>
            <a:ext cx="15429419" cy="979513"/>
            <a:chOff x="0" y="0"/>
            <a:chExt cx="20572558" cy="1306017"/>
          </a:xfrm>
        </p:grpSpPr>
        <p:grpSp>
          <p:nvGrpSpPr>
            <p:cNvPr name="Group 24" id="24"/>
            <p:cNvGrpSpPr/>
            <p:nvPr/>
          </p:nvGrpSpPr>
          <p:grpSpPr>
            <a:xfrm rot="0">
              <a:off x="0" y="0"/>
              <a:ext cx="2612034" cy="1306017"/>
              <a:chOff x="0" y="0"/>
              <a:chExt cx="812800" cy="406400"/>
            </a:xfrm>
          </p:grpSpPr>
          <p:sp>
            <p:nvSpPr>
              <p:cNvPr name="Freeform 25" id="25"/>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FF9829"/>
              </a:solidFill>
            </p:spPr>
          </p:sp>
          <p:sp>
            <p:nvSpPr>
              <p:cNvPr name="TextBox 26" id="26"/>
              <p:cNvSpPr txBox="true"/>
              <p:nvPr/>
            </p:nvSpPr>
            <p:spPr>
              <a:xfrm>
                <a:off x="0" y="-38100"/>
                <a:ext cx="698500" cy="444500"/>
              </a:xfrm>
              <a:prstGeom prst="rect">
                <a:avLst/>
              </a:prstGeom>
            </p:spPr>
            <p:txBody>
              <a:bodyPr anchor="ctr" rtlCol="false" tIns="50800" lIns="50800" bIns="50800" rIns="50800"/>
              <a:lstStyle/>
              <a:p>
                <a:pPr algn="ctr">
                  <a:lnSpc>
                    <a:spcPts val="3094"/>
                  </a:lnSpc>
                </a:pPr>
              </a:p>
            </p:txBody>
          </p:sp>
        </p:grpSp>
        <p:grpSp>
          <p:nvGrpSpPr>
            <p:cNvPr name="Group 27" id="27"/>
            <p:cNvGrpSpPr/>
            <p:nvPr/>
          </p:nvGrpSpPr>
          <p:grpSpPr>
            <a:xfrm rot="0">
              <a:off x="2252233" y="0"/>
              <a:ext cx="2612034" cy="1306017"/>
              <a:chOff x="0" y="0"/>
              <a:chExt cx="812800" cy="406400"/>
            </a:xfrm>
          </p:grpSpPr>
          <p:sp>
            <p:nvSpPr>
              <p:cNvPr name="Freeform 28" id="2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DFDFC"/>
              </a:solidFill>
            </p:spPr>
          </p:sp>
          <p:sp>
            <p:nvSpPr>
              <p:cNvPr name="TextBox 29" id="29"/>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30" id="30"/>
            <p:cNvGrpSpPr/>
            <p:nvPr/>
          </p:nvGrpSpPr>
          <p:grpSpPr>
            <a:xfrm rot="0">
              <a:off x="4504467" y="0"/>
              <a:ext cx="2612034" cy="1306017"/>
              <a:chOff x="0" y="0"/>
              <a:chExt cx="812800" cy="406400"/>
            </a:xfrm>
          </p:grpSpPr>
          <p:sp>
            <p:nvSpPr>
              <p:cNvPr name="Freeform 31" id="31"/>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9829"/>
              </a:solidFill>
            </p:spPr>
          </p:sp>
          <p:sp>
            <p:nvSpPr>
              <p:cNvPr name="TextBox 32" id="32"/>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33" id="33"/>
            <p:cNvGrpSpPr/>
            <p:nvPr/>
          </p:nvGrpSpPr>
          <p:grpSpPr>
            <a:xfrm rot="0">
              <a:off x="6724696" y="0"/>
              <a:ext cx="2612034" cy="1306017"/>
              <a:chOff x="0" y="0"/>
              <a:chExt cx="812800" cy="406400"/>
            </a:xfrm>
          </p:grpSpPr>
          <p:sp>
            <p:nvSpPr>
              <p:cNvPr name="Freeform 34" id="34"/>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DFDFC"/>
              </a:solidFill>
            </p:spPr>
          </p:sp>
          <p:sp>
            <p:nvSpPr>
              <p:cNvPr name="TextBox 35" id="35"/>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36" id="36"/>
            <p:cNvGrpSpPr/>
            <p:nvPr/>
          </p:nvGrpSpPr>
          <p:grpSpPr>
            <a:xfrm rot="0">
              <a:off x="9012947" y="0"/>
              <a:ext cx="2612034" cy="1306017"/>
              <a:chOff x="0" y="0"/>
              <a:chExt cx="812800" cy="406400"/>
            </a:xfrm>
          </p:grpSpPr>
          <p:sp>
            <p:nvSpPr>
              <p:cNvPr name="Freeform 37" id="37"/>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38" id="38"/>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39" id="39"/>
            <p:cNvGrpSpPr/>
            <p:nvPr/>
          </p:nvGrpSpPr>
          <p:grpSpPr>
            <a:xfrm rot="0">
              <a:off x="11233176" y="0"/>
              <a:ext cx="2612034" cy="1306017"/>
              <a:chOff x="0" y="0"/>
              <a:chExt cx="812800" cy="406400"/>
            </a:xfrm>
          </p:grpSpPr>
          <p:sp>
            <p:nvSpPr>
              <p:cNvPr name="Freeform 40" id="40"/>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DBDBDB"/>
              </a:solidFill>
            </p:spPr>
          </p:sp>
          <p:sp>
            <p:nvSpPr>
              <p:cNvPr name="TextBox 41" id="41"/>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42" id="42"/>
            <p:cNvGrpSpPr/>
            <p:nvPr/>
          </p:nvGrpSpPr>
          <p:grpSpPr>
            <a:xfrm rot="0">
              <a:off x="13486735" y="0"/>
              <a:ext cx="2612034" cy="1306017"/>
              <a:chOff x="0" y="0"/>
              <a:chExt cx="812800" cy="406400"/>
            </a:xfrm>
          </p:grpSpPr>
          <p:sp>
            <p:nvSpPr>
              <p:cNvPr name="Freeform 43" id="43"/>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44" id="44"/>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45" id="45"/>
            <p:cNvGrpSpPr/>
            <p:nvPr/>
          </p:nvGrpSpPr>
          <p:grpSpPr>
            <a:xfrm rot="0">
              <a:off x="15741656" y="0"/>
              <a:ext cx="2612034" cy="1306017"/>
              <a:chOff x="0" y="0"/>
              <a:chExt cx="812800" cy="406400"/>
            </a:xfrm>
          </p:grpSpPr>
          <p:sp>
            <p:nvSpPr>
              <p:cNvPr name="Freeform 46" id="46"/>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DBDBDB"/>
              </a:solidFill>
            </p:spPr>
          </p:sp>
          <p:sp>
            <p:nvSpPr>
              <p:cNvPr name="TextBox 47" id="47"/>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48" id="48"/>
            <p:cNvGrpSpPr/>
            <p:nvPr/>
          </p:nvGrpSpPr>
          <p:grpSpPr>
            <a:xfrm rot="0">
              <a:off x="17960524" y="0"/>
              <a:ext cx="2612034" cy="1306017"/>
              <a:chOff x="0" y="0"/>
              <a:chExt cx="812800" cy="406400"/>
            </a:xfrm>
          </p:grpSpPr>
          <p:sp>
            <p:nvSpPr>
              <p:cNvPr name="Freeform 49" id="49"/>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50" id="50"/>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48097" y="3028664"/>
            <a:ext cx="12791807" cy="4229673"/>
            <a:chOff x="0" y="0"/>
            <a:chExt cx="3369036" cy="1113988"/>
          </a:xfrm>
        </p:grpSpPr>
        <p:sp>
          <p:nvSpPr>
            <p:cNvPr name="Freeform 3" id="3"/>
            <p:cNvSpPr/>
            <p:nvPr/>
          </p:nvSpPr>
          <p:spPr>
            <a:xfrm flipH="false" flipV="false" rot="0">
              <a:off x="0" y="0"/>
              <a:ext cx="3369035" cy="1113988"/>
            </a:xfrm>
            <a:custGeom>
              <a:avLst/>
              <a:gdLst/>
              <a:ahLst/>
              <a:cxnLst/>
              <a:rect r="r" b="b" t="t" l="l"/>
              <a:pathLst>
                <a:path h="1113988" w="3369035">
                  <a:moveTo>
                    <a:pt x="30866" y="0"/>
                  </a:moveTo>
                  <a:lnTo>
                    <a:pt x="3338169" y="0"/>
                  </a:lnTo>
                  <a:cubicBezTo>
                    <a:pt x="3355216" y="0"/>
                    <a:pt x="3369035" y="13819"/>
                    <a:pt x="3369035" y="30866"/>
                  </a:cubicBezTo>
                  <a:lnTo>
                    <a:pt x="3369035" y="1083121"/>
                  </a:lnTo>
                  <a:cubicBezTo>
                    <a:pt x="3369035" y="1100169"/>
                    <a:pt x="3355216" y="1113988"/>
                    <a:pt x="3338169" y="1113988"/>
                  </a:cubicBezTo>
                  <a:lnTo>
                    <a:pt x="30866" y="1113988"/>
                  </a:lnTo>
                  <a:cubicBezTo>
                    <a:pt x="13819" y="1113988"/>
                    <a:pt x="0" y="1100169"/>
                    <a:pt x="0" y="1083121"/>
                  </a:cubicBezTo>
                  <a:lnTo>
                    <a:pt x="0" y="30866"/>
                  </a:lnTo>
                  <a:cubicBezTo>
                    <a:pt x="0" y="13819"/>
                    <a:pt x="13819" y="0"/>
                    <a:pt x="30866" y="0"/>
                  </a:cubicBezTo>
                  <a:close/>
                </a:path>
              </a:pathLst>
            </a:custGeom>
            <a:solidFill>
              <a:srgbClr val="000000">
                <a:alpha val="0"/>
              </a:srgbClr>
            </a:solidFill>
            <a:ln w="38100" cap="rnd">
              <a:solidFill>
                <a:srgbClr val="EC407A"/>
              </a:solidFill>
              <a:prstDash val="dash"/>
              <a:round/>
            </a:ln>
          </p:spPr>
        </p:sp>
        <p:sp>
          <p:nvSpPr>
            <p:cNvPr name="TextBox 4" id="4"/>
            <p:cNvSpPr txBox="true"/>
            <p:nvPr/>
          </p:nvSpPr>
          <p:spPr>
            <a:xfrm>
              <a:off x="0" y="-38100"/>
              <a:ext cx="3369036" cy="115208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190374">
            <a:off x="15325118" y="-3150916"/>
            <a:ext cx="6301831" cy="6301831"/>
          </a:xfrm>
          <a:custGeom>
            <a:avLst/>
            <a:gdLst/>
            <a:ahLst/>
            <a:cxnLst/>
            <a:rect r="r" b="b" t="t" l="l"/>
            <a:pathLst>
              <a:path h="6301831" w="6301831">
                <a:moveTo>
                  <a:pt x="0" y="0"/>
                </a:moveTo>
                <a:lnTo>
                  <a:pt x="6301832" y="0"/>
                </a:lnTo>
                <a:lnTo>
                  <a:pt x="6301832" y="6301832"/>
                </a:lnTo>
                <a:lnTo>
                  <a:pt x="0" y="630183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288578" y="9797244"/>
            <a:ext cx="15429419" cy="979513"/>
            <a:chOff x="0" y="0"/>
            <a:chExt cx="20572558" cy="1306017"/>
          </a:xfrm>
        </p:grpSpPr>
        <p:grpSp>
          <p:nvGrpSpPr>
            <p:cNvPr name="Group 7" id="7"/>
            <p:cNvGrpSpPr/>
            <p:nvPr/>
          </p:nvGrpSpPr>
          <p:grpSpPr>
            <a:xfrm rot="0">
              <a:off x="0" y="0"/>
              <a:ext cx="2612034" cy="1306017"/>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FF9829"/>
              </a:solidFill>
            </p:spPr>
          </p:sp>
          <p:sp>
            <p:nvSpPr>
              <p:cNvPr name="TextBox 9" id="9"/>
              <p:cNvSpPr txBox="true"/>
              <p:nvPr/>
            </p:nvSpPr>
            <p:spPr>
              <a:xfrm>
                <a:off x="0" y="-38100"/>
                <a:ext cx="698500" cy="444500"/>
              </a:xfrm>
              <a:prstGeom prst="rect">
                <a:avLst/>
              </a:prstGeom>
            </p:spPr>
            <p:txBody>
              <a:bodyPr anchor="ctr" rtlCol="false" tIns="50800" lIns="50800" bIns="50800" rIns="50800"/>
              <a:lstStyle/>
              <a:p>
                <a:pPr algn="ctr">
                  <a:lnSpc>
                    <a:spcPts val="3094"/>
                  </a:lnSpc>
                </a:pPr>
              </a:p>
            </p:txBody>
          </p:sp>
        </p:grpSp>
        <p:grpSp>
          <p:nvGrpSpPr>
            <p:cNvPr name="Group 10" id="10"/>
            <p:cNvGrpSpPr/>
            <p:nvPr/>
          </p:nvGrpSpPr>
          <p:grpSpPr>
            <a:xfrm rot="0">
              <a:off x="2252233" y="0"/>
              <a:ext cx="2612034" cy="1306017"/>
              <a:chOff x="0" y="0"/>
              <a:chExt cx="812800" cy="406400"/>
            </a:xfrm>
          </p:grpSpPr>
          <p:sp>
            <p:nvSpPr>
              <p:cNvPr name="Freeform 11" id="11"/>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DFDFC"/>
              </a:solidFill>
            </p:spPr>
          </p:sp>
          <p:sp>
            <p:nvSpPr>
              <p:cNvPr name="TextBox 12" id="12"/>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13" id="13"/>
            <p:cNvGrpSpPr/>
            <p:nvPr/>
          </p:nvGrpSpPr>
          <p:grpSpPr>
            <a:xfrm rot="0">
              <a:off x="4504467" y="0"/>
              <a:ext cx="2612034" cy="1306017"/>
              <a:chOff x="0" y="0"/>
              <a:chExt cx="812800" cy="406400"/>
            </a:xfrm>
          </p:grpSpPr>
          <p:sp>
            <p:nvSpPr>
              <p:cNvPr name="Freeform 14" id="14"/>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9829"/>
              </a:solidFill>
            </p:spPr>
          </p:sp>
          <p:sp>
            <p:nvSpPr>
              <p:cNvPr name="TextBox 15" id="15"/>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16" id="16"/>
            <p:cNvGrpSpPr/>
            <p:nvPr/>
          </p:nvGrpSpPr>
          <p:grpSpPr>
            <a:xfrm rot="0">
              <a:off x="6724696" y="0"/>
              <a:ext cx="2612034" cy="1306017"/>
              <a:chOff x="0" y="0"/>
              <a:chExt cx="812800" cy="406400"/>
            </a:xfrm>
          </p:grpSpPr>
          <p:sp>
            <p:nvSpPr>
              <p:cNvPr name="Freeform 17" id="17"/>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DFDFC"/>
              </a:solidFill>
            </p:spPr>
          </p:sp>
          <p:sp>
            <p:nvSpPr>
              <p:cNvPr name="TextBox 18" id="18"/>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19" id="19"/>
            <p:cNvGrpSpPr/>
            <p:nvPr/>
          </p:nvGrpSpPr>
          <p:grpSpPr>
            <a:xfrm rot="0">
              <a:off x="9012947" y="0"/>
              <a:ext cx="2612034" cy="1306017"/>
              <a:chOff x="0" y="0"/>
              <a:chExt cx="812800" cy="406400"/>
            </a:xfrm>
          </p:grpSpPr>
          <p:sp>
            <p:nvSpPr>
              <p:cNvPr name="Freeform 20" id="20"/>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21" id="21"/>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22" id="22"/>
            <p:cNvGrpSpPr/>
            <p:nvPr/>
          </p:nvGrpSpPr>
          <p:grpSpPr>
            <a:xfrm rot="0">
              <a:off x="11233176" y="0"/>
              <a:ext cx="2612034" cy="1306017"/>
              <a:chOff x="0" y="0"/>
              <a:chExt cx="812800" cy="406400"/>
            </a:xfrm>
          </p:grpSpPr>
          <p:sp>
            <p:nvSpPr>
              <p:cNvPr name="Freeform 23" id="23"/>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DBDBDB"/>
              </a:solidFill>
            </p:spPr>
          </p:sp>
          <p:sp>
            <p:nvSpPr>
              <p:cNvPr name="TextBox 24" id="24"/>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25" id="25"/>
            <p:cNvGrpSpPr/>
            <p:nvPr/>
          </p:nvGrpSpPr>
          <p:grpSpPr>
            <a:xfrm rot="0">
              <a:off x="13486735" y="0"/>
              <a:ext cx="2612034" cy="1306017"/>
              <a:chOff x="0" y="0"/>
              <a:chExt cx="812800" cy="406400"/>
            </a:xfrm>
          </p:grpSpPr>
          <p:sp>
            <p:nvSpPr>
              <p:cNvPr name="Freeform 26" id="26"/>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27" id="27"/>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28" id="28"/>
            <p:cNvGrpSpPr/>
            <p:nvPr/>
          </p:nvGrpSpPr>
          <p:grpSpPr>
            <a:xfrm rot="0">
              <a:off x="15741656" y="0"/>
              <a:ext cx="2612034" cy="1306017"/>
              <a:chOff x="0" y="0"/>
              <a:chExt cx="812800" cy="406400"/>
            </a:xfrm>
          </p:grpSpPr>
          <p:sp>
            <p:nvSpPr>
              <p:cNvPr name="Freeform 29" id="29"/>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DBDBDB"/>
              </a:solidFill>
            </p:spPr>
          </p:sp>
          <p:sp>
            <p:nvSpPr>
              <p:cNvPr name="TextBox 30" id="30"/>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31" id="31"/>
            <p:cNvGrpSpPr/>
            <p:nvPr/>
          </p:nvGrpSpPr>
          <p:grpSpPr>
            <a:xfrm rot="0">
              <a:off x="17960524" y="0"/>
              <a:ext cx="2612034" cy="1306017"/>
              <a:chOff x="0" y="0"/>
              <a:chExt cx="812800" cy="406400"/>
            </a:xfrm>
          </p:grpSpPr>
          <p:sp>
            <p:nvSpPr>
              <p:cNvPr name="Freeform 32" id="32"/>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33" id="33"/>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grpSp>
        <p:nvGrpSpPr>
          <p:cNvPr name="Group 34" id="34"/>
          <p:cNvGrpSpPr/>
          <p:nvPr/>
        </p:nvGrpSpPr>
        <p:grpSpPr>
          <a:xfrm rot="0">
            <a:off x="305917" y="861930"/>
            <a:ext cx="722783" cy="722783"/>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C407A">
                    <a:alpha val="100000"/>
                  </a:srgbClr>
                </a:gs>
                <a:gs pos="100000">
                  <a:srgbClr val="FCE4EC">
                    <a:alpha val="100000"/>
                  </a:srgbClr>
                </a:gs>
              </a:gsLst>
              <a:lin ang="0"/>
            </a:gradFill>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grpSp>
        <p:nvGrpSpPr>
          <p:cNvPr name="Group 37" id="37"/>
          <p:cNvGrpSpPr/>
          <p:nvPr/>
        </p:nvGrpSpPr>
        <p:grpSpPr>
          <a:xfrm rot="0">
            <a:off x="-85356" y="1166314"/>
            <a:ext cx="722783" cy="722783"/>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E4EC"/>
            </a:solidFill>
          </p:spPr>
        </p:sp>
        <p:sp>
          <p:nvSpPr>
            <p:cNvPr name="TextBox 39" id="39"/>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grpSp>
        <p:nvGrpSpPr>
          <p:cNvPr name="Group 40" id="40"/>
          <p:cNvGrpSpPr/>
          <p:nvPr/>
        </p:nvGrpSpPr>
        <p:grpSpPr>
          <a:xfrm rot="0">
            <a:off x="-543282" y="168303"/>
            <a:ext cx="1267182" cy="1267182"/>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407A"/>
            </a:solidFill>
          </p:spPr>
        </p:sp>
        <p:sp>
          <p:nvSpPr>
            <p:cNvPr name="TextBox 42" id="42"/>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sp>
        <p:nvSpPr>
          <p:cNvPr name="TextBox 43" id="43"/>
          <p:cNvSpPr txBox="true"/>
          <p:nvPr/>
        </p:nvSpPr>
        <p:spPr>
          <a:xfrm rot="0">
            <a:off x="4617248" y="3673475"/>
            <a:ext cx="9053505" cy="2787649"/>
          </a:xfrm>
          <a:prstGeom prst="rect">
            <a:avLst/>
          </a:prstGeom>
        </p:spPr>
        <p:txBody>
          <a:bodyPr anchor="t" rtlCol="false" tIns="0" lIns="0" bIns="0" rIns="0">
            <a:spAutoFit/>
          </a:bodyPr>
          <a:lstStyle/>
          <a:p>
            <a:pPr algn="ctr">
              <a:lnSpc>
                <a:spcPts val="11200"/>
              </a:lnSpc>
            </a:pPr>
            <a:r>
              <a:rPr lang="en-US" sz="8000">
                <a:solidFill>
                  <a:srgbClr val="321211"/>
                </a:solidFill>
                <a:latin typeface="Canva Sans Bold"/>
              </a:rPr>
              <a:t>2. PROBLEMS </a:t>
            </a:r>
          </a:p>
          <a:p>
            <a:pPr algn="ctr">
              <a:lnSpc>
                <a:spcPts val="11200"/>
              </a:lnSpc>
              <a:spcBef>
                <a:spcPct val="0"/>
              </a:spcBef>
            </a:pPr>
            <a:r>
              <a:rPr lang="en-US" sz="8000">
                <a:solidFill>
                  <a:srgbClr val="321211"/>
                </a:solidFill>
                <a:latin typeface="Canva Sans Bold"/>
              </a:rPr>
              <a:t>&amp; SOLUTIONS</a:t>
            </a:r>
          </a:p>
        </p:txBody>
      </p:sp>
      <p:grpSp>
        <p:nvGrpSpPr>
          <p:cNvPr name="Group 44" id="44"/>
          <p:cNvGrpSpPr/>
          <p:nvPr/>
        </p:nvGrpSpPr>
        <p:grpSpPr>
          <a:xfrm rot="0">
            <a:off x="17259300" y="9103036"/>
            <a:ext cx="777834" cy="914961"/>
            <a:chOff x="0" y="0"/>
            <a:chExt cx="698500" cy="821640"/>
          </a:xfrm>
        </p:grpSpPr>
        <p:sp>
          <p:nvSpPr>
            <p:cNvPr name="Freeform 45" id="45"/>
            <p:cNvSpPr/>
            <p:nvPr/>
          </p:nvSpPr>
          <p:spPr>
            <a:xfrm flipH="false" flipV="false" rot="0">
              <a:off x="0" y="0"/>
              <a:ext cx="698500" cy="821640"/>
            </a:xfrm>
            <a:custGeom>
              <a:avLst/>
              <a:gdLst/>
              <a:ahLst/>
              <a:cxnLst/>
              <a:rect r="r" b="b" t="t" l="l"/>
              <a:pathLst>
                <a:path h="821640" w="698500">
                  <a:moveTo>
                    <a:pt x="349250" y="0"/>
                  </a:moveTo>
                  <a:lnTo>
                    <a:pt x="698500" y="203200"/>
                  </a:lnTo>
                  <a:lnTo>
                    <a:pt x="698500" y="618440"/>
                  </a:lnTo>
                  <a:lnTo>
                    <a:pt x="349250" y="821640"/>
                  </a:lnTo>
                  <a:lnTo>
                    <a:pt x="0" y="618440"/>
                  </a:lnTo>
                  <a:lnTo>
                    <a:pt x="0" y="203200"/>
                  </a:lnTo>
                  <a:lnTo>
                    <a:pt x="349250" y="0"/>
                  </a:lnTo>
                  <a:close/>
                </a:path>
              </a:pathLst>
            </a:custGeom>
            <a:solidFill>
              <a:srgbClr val="FCE4EC"/>
            </a:solidFill>
            <a:ln w="19050" cap="sq">
              <a:solidFill>
                <a:srgbClr val="EC407A"/>
              </a:solidFill>
              <a:prstDash val="solid"/>
              <a:miter/>
            </a:ln>
          </p:spPr>
        </p:sp>
        <p:sp>
          <p:nvSpPr>
            <p:cNvPr name="TextBox 46" id="46"/>
            <p:cNvSpPr txBox="true"/>
            <p:nvPr/>
          </p:nvSpPr>
          <p:spPr>
            <a:xfrm>
              <a:off x="0" y="82550"/>
              <a:ext cx="698500" cy="599390"/>
            </a:xfrm>
            <a:prstGeom prst="rect">
              <a:avLst/>
            </a:prstGeom>
          </p:spPr>
          <p:txBody>
            <a:bodyPr anchor="ctr" rtlCol="false" tIns="50800" lIns="50800" bIns="50800" rIns="50800"/>
            <a:lstStyle/>
            <a:p>
              <a:pPr algn="ctr">
                <a:lnSpc>
                  <a:spcPts val="3500"/>
                </a:lnSpc>
              </a:pPr>
              <a:r>
                <a:rPr lang="en-US" sz="2500">
                  <a:solidFill>
                    <a:srgbClr val="EC407A"/>
                  </a:solidFill>
                  <a:latin typeface="Canva Sans Bold"/>
                </a:rPr>
                <a:t>3</a:t>
              </a:r>
            </a:p>
          </p:txBody>
        </p:sp>
      </p:grpSp>
      <p:sp>
        <p:nvSpPr>
          <p:cNvPr name="Freeform 47" id="47"/>
          <p:cNvSpPr/>
          <p:nvPr/>
        </p:nvSpPr>
        <p:spPr>
          <a:xfrm flipH="false" flipV="false" rot="4490931">
            <a:off x="15995289" y="-591648"/>
            <a:ext cx="4961489" cy="4961489"/>
          </a:xfrm>
          <a:custGeom>
            <a:avLst/>
            <a:gdLst/>
            <a:ahLst/>
            <a:cxnLst/>
            <a:rect r="r" b="b" t="t" l="l"/>
            <a:pathLst>
              <a:path h="4961489" w="4961489">
                <a:moveTo>
                  <a:pt x="0" y="0"/>
                </a:moveTo>
                <a:lnTo>
                  <a:pt x="4961490" y="0"/>
                </a:lnTo>
                <a:lnTo>
                  <a:pt x="4961490" y="4961489"/>
                </a:lnTo>
                <a:lnTo>
                  <a:pt x="0" y="49614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8" id="48"/>
          <p:cNvSpPr/>
          <p:nvPr/>
        </p:nvSpPr>
        <p:spPr>
          <a:xfrm flipH="false" flipV="false" rot="-2850767">
            <a:off x="16792017" y="123881"/>
            <a:ext cx="4664709" cy="4664709"/>
          </a:xfrm>
          <a:custGeom>
            <a:avLst/>
            <a:gdLst/>
            <a:ahLst/>
            <a:cxnLst/>
            <a:rect r="r" b="b" t="t" l="l"/>
            <a:pathLst>
              <a:path h="4664709" w="4664709">
                <a:moveTo>
                  <a:pt x="0" y="0"/>
                </a:moveTo>
                <a:lnTo>
                  <a:pt x="4664709" y="0"/>
                </a:lnTo>
                <a:lnTo>
                  <a:pt x="4664709" y="4664710"/>
                </a:lnTo>
                <a:lnTo>
                  <a:pt x="0" y="46647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9103036"/>
            <a:ext cx="777834" cy="914961"/>
            <a:chOff x="0" y="0"/>
            <a:chExt cx="698500" cy="821640"/>
          </a:xfrm>
        </p:grpSpPr>
        <p:sp>
          <p:nvSpPr>
            <p:cNvPr name="Freeform 3" id="3"/>
            <p:cNvSpPr/>
            <p:nvPr/>
          </p:nvSpPr>
          <p:spPr>
            <a:xfrm flipH="false" flipV="false" rot="0">
              <a:off x="0" y="0"/>
              <a:ext cx="698500" cy="821640"/>
            </a:xfrm>
            <a:custGeom>
              <a:avLst/>
              <a:gdLst/>
              <a:ahLst/>
              <a:cxnLst/>
              <a:rect r="r" b="b" t="t" l="l"/>
              <a:pathLst>
                <a:path h="821640" w="698500">
                  <a:moveTo>
                    <a:pt x="349250" y="0"/>
                  </a:moveTo>
                  <a:lnTo>
                    <a:pt x="698500" y="203200"/>
                  </a:lnTo>
                  <a:lnTo>
                    <a:pt x="698500" y="618440"/>
                  </a:lnTo>
                  <a:lnTo>
                    <a:pt x="349250" y="821640"/>
                  </a:lnTo>
                  <a:lnTo>
                    <a:pt x="0" y="618440"/>
                  </a:lnTo>
                  <a:lnTo>
                    <a:pt x="0" y="203200"/>
                  </a:lnTo>
                  <a:lnTo>
                    <a:pt x="349250" y="0"/>
                  </a:lnTo>
                  <a:close/>
                </a:path>
              </a:pathLst>
            </a:custGeom>
            <a:solidFill>
              <a:srgbClr val="FCE4EC"/>
            </a:solidFill>
            <a:ln w="19050" cap="sq">
              <a:solidFill>
                <a:srgbClr val="EC407A"/>
              </a:solidFill>
              <a:prstDash val="solid"/>
              <a:miter/>
            </a:ln>
          </p:spPr>
        </p:sp>
        <p:sp>
          <p:nvSpPr>
            <p:cNvPr name="TextBox 4" id="4"/>
            <p:cNvSpPr txBox="true"/>
            <p:nvPr/>
          </p:nvSpPr>
          <p:spPr>
            <a:xfrm>
              <a:off x="0" y="82550"/>
              <a:ext cx="698500" cy="599390"/>
            </a:xfrm>
            <a:prstGeom prst="rect">
              <a:avLst/>
            </a:prstGeom>
          </p:spPr>
          <p:txBody>
            <a:bodyPr anchor="ctr" rtlCol="false" tIns="50800" lIns="50800" bIns="50800" rIns="50800"/>
            <a:lstStyle/>
            <a:p>
              <a:pPr algn="ctr">
                <a:lnSpc>
                  <a:spcPts val="3500"/>
                </a:lnSpc>
              </a:pPr>
              <a:r>
                <a:rPr lang="en-US" sz="2500">
                  <a:solidFill>
                    <a:srgbClr val="EC407A"/>
                  </a:solidFill>
                  <a:latin typeface="Canva Sans Bold"/>
                </a:rPr>
                <a:t>4</a:t>
              </a:r>
            </a:p>
          </p:txBody>
        </p:sp>
      </p:grpSp>
      <p:grpSp>
        <p:nvGrpSpPr>
          <p:cNvPr name="Group 5" id="5"/>
          <p:cNvGrpSpPr/>
          <p:nvPr/>
        </p:nvGrpSpPr>
        <p:grpSpPr>
          <a:xfrm rot="0">
            <a:off x="-1654351" y="266092"/>
            <a:ext cx="7903279" cy="1068567"/>
            <a:chOff x="0" y="0"/>
            <a:chExt cx="10537705" cy="1424756"/>
          </a:xfrm>
        </p:grpSpPr>
        <p:grpSp>
          <p:nvGrpSpPr>
            <p:cNvPr name="Group 6" id="6"/>
            <p:cNvGrpSpPr/>
            <p:nvPr/>
          </p:nvGrpSpPr>
          <p:grpSpPr>
            <a:xfrm rot="-10800000">
              <a:off x="0" y="346572"/>
              <a:ext cx="10537705" cy="1078183"/>
              <a:chOff x="0" y="0"/>
              <a:chExt cx="1973281" cy="201900"/>
            </a:xfrm>
          </p:grpSpPr>
          <p:sp>
            <p:nvSpPr>
              <p:cNvPr name="Freeform 7" id="7"/>
              <p:cNvSpPr/>
              <p:nvPr/>
            </p:nvSpPr>
            <p:spPr>
              <a:xfrm flipH="false" flipV="false" rot="0">
                <a:off x="0" y="0"/>
                <a:ext cx="1973281" cy="201900"/>
              </a:xfrm>
              <a:custGeom>
                <a:avLst/>
                <a:gdLst/>
                <a:ahLst/>
                <a:cxnLst/>
                <a:rect r="r" b="b" t="t" l="l"/>
                <a:pathLst>
                  <a:path h="201900" w="1973281">
                    <a:moveTo>
                      <a:pt x="1770081" y="0"/>
                    </a:moveTo>
                    <a:lnTo>
                      <a:pt x="0" y="0"/>
                    </a:lnTo>
                    <a:lnTo>
                      <a:pt x="203200" y="201900"/>
                    </a:lnTo>
                    <a:lnTo>
                      <a:pt x="1973281" y="201900"/>
                    </a:lnTo>
                    <a:lnTo>
                      <a:pt x="1770081" y="0"/>
                    </a:lnTo>
                    <a:close/>
                  </a:path>
                </a:pathLst>
              </a:custGeom>
              <a:solidFill>
                <a:srgbClr val="DBDBDB"/>
              </a:solidFill>
            </p:spPr>
          </p:sp>
          <p:sp>
            <p:nvSpPr>
              <p:cNvPr name="TextBox 8" id="8"/>
              <p:cNvSpPr txBox="true"/>
              <p:nvPr/>
            </p:nvSpPr>
            <p:spPr>
              <a:xfrm>
                <a:off x="101600" y="-38100"/>
                <a:ext cx="1770081" cy="2400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0800000">
              <a:off x="0" y="0"/>
              <a:ext cx="10035305" cy="1205232"/>
              <a:chOff x="0" y="0"/>
              <a:chExt cx="1681107" cy="201900"/>
            </a:xfrm>
          </p:grpSpPr>
          <p:sp>
            <p:nvSpPr>
              <p:cNvPr name="Freeform 10" id="10"/>
              <p:cNvSpPr/>
              <p:nvPr/>
            </p:nvSpPr>
            <p:spPr>
              <a:xfrm flipH="false" flipV="false" rot="0">
                <a:off x="0" y="0"/>
                <a:ext cx="1681107" cy="201900"/>
              </a:xfrm>
              <a:custGeom>
                <a:avLst/>
                <a:gdLst/>
                <a:ahLst/>
                <a:cxnLst/>
                <a:rect r="r" b="b" t="t" l="l"/>
                <a:pathLst>
                  <a:path h="201900" w="1681107">
                    <a:moveTo>
                      <a:pt x="1477907" y="0"/>
                    </a:moveTo>
                    <a:lnTo>
                      <a:pt x="0" y="0"/>
                    </a:lnTo>
                    <a:lnTo>
                      <a:pt x="203200" y="201900"/>
                    </a:lnTo>
                    <a:lnTo>
                      <a:pt x="1681107" y="201900"/>
                    </a:lnTo>
                    <a:lnTo>
                      <a:pt x="1477907" y="0"/>
                    </a:lnTo>
                    <a:close/>
                  </a:path>
                </a:pathLst>
              </a:custGeom>
              <a:gradFill rotWithShape="true">
                <a:gsLst>
                  <a:gs pos="0">
                    <a:srgbClr val="EC407A">
                      <a:alpha val="100000"/>
                    </a:srgbClr>
                  </a:gs>
                  <a:gs pos="50000">
                    <a:srgbClr val="EC407A">
                      <a:alpha val="100000"/>
                    </a:srgbClr>
                  </a:gs>
                  <a:gs pos="100000">
                    <a:srgbClr val="FCE4EC">
                      <a:alpha val="100000"/>
                    </a:srgbClr>
                  </a:gs>
                </a:gsLst>
                <a:lin ang="0"/>
              </a:gradFill>
            </p:spPr>
          </p:sp>
          <p:sp>
            <p:nvSpPr>
              <p:cNvPr name="TextBox 11" id="11"/>
              <p:cNvSpPr txBox="true"/>
              <p:nvPr/>
            </p:nvSpPr>
            <p:spPr>
              <a:xfrm>
                <a:off x="101600" y="-57150"/>
                <a:ext cx="1477907" cy="259050"/>
              </a:xfrm>
              <a:prstGeom prst="rect">
                <a:avLst/>
              </a:prstGeom>
            </p:spPr>
            <p:txBody>
              <a:bodyPr anchor="ctr" rtlCol="false" tIns="50800" lIns="50800" bIns="50800" rIns="50800"/>
              <a:lstStyle/>
              <a:p>
                <a:pPr algn="ctr">
                  <a:lnSpc>
                    <a:spcPts val="3919"/>
                  </a:lnSpc>
                </a:pPr>
              </a:p>
            </p:txBody>
          </p:sp>
        </p:grpSp>
      </p:grpSp>
      <p:sp>
        <p:nvSpPr>
          <p:cNvPr name="TextBox 12" id="12"/>
          <p:cNvSpPr txBox="true"/>
          <p:nvPr/>
        </p:nvSpPr>
        <p:spPr>
          <a:xfrm rot="0">
            <a:off x="646246" y="298954"/>
            <a:ext cx="4068128" cy="762000"/>
          </a:xfrm>
          <a:prstGeom prst="rect">
            <a:avLst/>
          </a:prstGeom>
        </p:spPr>
        <p:txBody>
          <a:bodyPr anchor="t" rtlCol="false" tIns="0" lIns="0" bIns="0" rIns="0">
            <a:spAutoFit/>
          </a:bodyPr>
          <a:lstStyle/>
          <a:p>
            <a:pPr>
              <a:lnSpc>
                <a:spcPts val="6299"/>
              </a:lnSpc>
            </a:pPr>
            <a:r>
              <a:rPr lang="en-US" sz="4500">
                <a:solidFill>
                  <a:srgbClr val="FFFFFF"/>
                </a:solidFill>
                <a:latin typeface="Canva Sans Bold"/>
              </a:rPr>
              <a:t>2.1 PROBLEMS</a:t>
            </a:r>
          </a:p>
        </p:txBody>
      </p:sp>
      <p:grpSp>
        <p:nvGrpSpPr>
          <p:cNvPr name="Group 13" id="13"/>
          <p:cNvGrpSpPr/>
          <p:nvPr/>
        </p:nvGrpSpPr>
        <p:grpSpPr>
          <a:xfrm rot="0">
            <a:off x="2053206" y="2060401"/>
            <a:ext cx="5281976" cy="7500114"/>
            <a:chOff x="0" y="0"/>
            <a:chExt cx="7042634" cy="10000153"/>
          </a:xfrm>
        </p:grpSpPr>
        <p:sp>
          <p:nvSpPr>
            <p:cNvPr name="Freeform 14" id="14"/>
            <p:cNvSpPr/>
            <p:nvPr/>
          </p:nvSpPr>
          <p:spPr>
            <a:xfrm flipH="false" flipV="false" rot="0">
              <a:off x="0" y="0"/>
              <a:ext cx="7042634" cy="9390179"/>
            </a:xfrm>
            <a:custGeom>
              <a:avLst/>
              <a:gdLst/>
              <a:ahLst/>
              <a:cxnLst/>
              <a:rect r="r" b="b" t="t" l="l"/>
              <a:pathLst>
                <a:path h="9390179" w="7042634">
                  <a:moveTo>
                    <a:pt x="0" y="0"/>
                  </a:moveTo>
                  <a:lnTo>
                    <a:pt x="7042634" y="0"/>
                  </a:lnTo>
                  <a:lnTo>
                    <a:pt x="7042634" y="9390179"/>
                  </a:lnTo>
                  <a:lnTo>
                    <a:pt x="0" y="9390179"/>
                  </a:lnTo>
                  <a:lnTo>
                    <a:pt x="0" y="0"/>
                  </a:lnTo>
                  <a:close/>
                </a:path>
              </a:pathLst>
            </a:custGeom>
            <a:blipFill>
              <a:blip r:embed="rId2"/>
              <a:stretch>
                <a:fillRect l="0" t="0" r="0" b="0"/>
              </a:stretch>
            </a:blipFill>
          </p:spPr>
        </p:sp>
        <p:sp>
          <p:nvSpPr>
            <p:cNvPr name="TextBox 15" id="15"/>
            <p:cNvSpPr txBox="true"/>
            <p:nvPr/>
          </p:nvSpPr>
          <p:spPr>
            <a:xfrm rot="0">
              <a:off x="1904290" y="9550361"/>
              <a:ext cx="3234055" cy="449792"/>
            </a:xfrm>
            <a:prstGeom prst="rect">
              <a:avLst/>
            </a:prstGeom>
          </p:spPr>
          <p:txBody>
            <a:bodyPr anchor="t" rtlCol="false" tIns="0" lIns="0" bIns="0" rIns="0">
              <a:spAutoFit/>
            </a:bodyPr>
            <a:lstStyle/>
            <a:p>
              <a:pPr algn="ctr">
                <a:lnSpc>
                  <a:spcPts val="2800"/>
                </a:lnSpc>
              </a:pPr>
              <a:r>
                <a:rPr lang="en-US" sz="2000">
                  <a:solidFill>
                    <a:srgbClr val="000000"/>
                  </a:solidFill>
                  <a:latin typeface="Canva Sans Italics"/>
                </a:rPr>
                <a:t>Order management</a:t>
              </a:r>
            </a:p>
          </p:txBody>
        </p:sp>
      </p:grpSp>
      <p:grpSp>
        <p:nvGrpSpPr>
          <p:cNvPr name="Group 16" id="16"/>
          <p:cNvGrpSpPr/>
          <p:nvPr/>
        </p:nvGrpSpPr>
        <p:grpSpPr>
          <a:xfrm rot="0">
            <a:off x="8500284" y="2830222"/>
            <a:ext cx="7734509" cy="5960474"/>
            <a:chOff x="0" y="0"/>
            <a:chExt cx="10312679" cy="7947299"/>
          </a:xfrm>
        </p:grpSpPr>
        <p:grpSp>
          <p:nvGrpSpPr>
            <p:cNvPr name="Group 17" id="17"/>
            <p:cNvGrpSpPr/>
            <p:nvPr/>
          </p:nvGrpSpPr>
          <p:grpSpPr>
            <a:xfrm rot="0">
              <a:off x="0" y="737353"/>
              <a:ext cx="10312679" cy="2816712"/>
              <a:chOff x="0" y="0"/>
              <a:chExt cx="748070" cy="204321"/>
            </a:xfrm>
          </p:grpSpPr>
          <p:sp>
            <p:nvSpPr>
              <p:cNvPr name="Freeform 18" id="18"/>
              <p:cNvSpPr/>
              <p:nvPr/>
            </p:nvSpPr>
            <p:spPr>
              <a:xfrm flipH="false" flipV="false" rot="0">
                <a:off x="0" y="0"/>
                <a:ext cx="748070" cy="204321"/>
              </a:xfrm>
              <a:custGeom>
                <a:avLst/>
                <a:gdLst/>
                <a:ahLst/>
                <a:cxnLst/>
                <a:rect r="r" b="b" t="t" l="l"/>
                <a:pathLst>
                  <a:path h="204321" w="748070">
                    <a:moveTo>
                      <a:pt x="0" y="0"/>
                    </a:moveTo>
                    <a:lnTo>
                      <a:pt x="748070" y="0"/>
                    </a:lnTo>
                    <a:lnTo>
                      <a:pt x="748070" y="204321"/>
                    </a:lnTo>
                    <a:lnTo>
                      <a:pt x="0" y="204321"/>
                    </a:lnTo>
                    <a:close/>
                  </a:path>
                </a:pathLst>
              </a:custGeom>
              <a:solidFill>
                <a:srgbClr val="000000">
                  <a:alpha val="0"/>
                </a:srgbClr>
              </a:solidFill>
              <a:ln w="38100" cap="sq">
                <a:solidFill>
                  <a:srgbClr val="EC407A"/>
                </a:solidFill>
                <a:prstDash val="dash"/>
                <a:miter/>
              </a:ln>
            </p:spPr>
          </p:sp>
          <p:sp>
            <p:nvSpPr>
              <p:cNvPr name="TextBox 19" id="19"/>
              <p:cNvSpPr txBox="true"/>
              <p:nvPr/>
            </p:nvSpPr>
            <p:spPr>
              <a:xfrm>
                <a:off x="0" y="-57150"/>
                <a:ext cx="748070" cy="261471"/>
              </a:xfrm>
              <a:prstGeom prst="rect">
                <a:avLst/>
              </a:prstGeom>
            </p:spPr>
            <p:txBody>
              <a:bodyPr anchor="ctr" rtlCol="false" tIns="50800" lIns="50800" bIns="50800" rIns="50800"/>
              <a:lstStyle/>
              <a:p>
                <a:pPr algn="ctr">
                  <a:lnSpc>
                    <a:spcPts val="4200"/>
                  </a:lnSpc>
                </a:pPr>
              </a:p>
            </p:txBody>
          </p:sp>
        </p:grpSp>
        <p:sp>
          <p:nvSpPr>
            <p:cNvPr name="TextBox 20" id="20"/>
            <p:cNvSpPr txBox="true"/>
            <p:nvPr/>
          </p:nvSpPr>
          <p:spPr>
            <a:xfrm rot="0">
              <a:off x="575230" y="1264117"/>
              <a:ext cx="9162219" cy="1715558"/>
            </a:xfrm>
            <a:prstGeom prst="rect">
              <a:avLst/>
            </a:prstGeom>
          </p:spPr>
          <p:txBody>
            <a:bodyPr anchor="t" rtlCol="false" tIns="0" lIns="0" bIns="0" rIns="0">
              <a:spAutoFit/>
            </a:bodyPr>
            <a:lstStyle/>
            <a:p>
              <a:pPr algn="just">
                <a:lnSpc>
                  <a:spcPts val="3499"/>
                </a:lnSpc>
              </a:pPr>
              <a:r>
                <a:rPr lang="en-US" sz="2499">
                  <a:solidFill>
                    <a:srgbClr val="000000"/>
                  </a:solidFill>
                  <a:latin typeface="Canva Sans"/>
                </a:rPr>
                <a:t>Brands that are using multiple e-commerce systems are not consistent in their order management process.</a:t>
              </a:r>
            </a:p>
          </p:txBody>
        </p:sp>
        <p:sp>
          <p:nvSpPr>
            <p:cNvPr name="TextBox 21" id="21"/>
            <p:cNvSpPr txBox="true"/>
            <p:nvPr/>
          </p:nvSpPr>
          <p:spPr>
            <a:xfrm rot="0">
              <a:off x="0" y="-57150"/>
              <a:ext cx="2294096" cy="578697"/>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Bold"/>
                </a:rPr>
                <a:t>Problem 1:</a:t>
              </a:r>
            </a:p>
          </p:txBody>
        </p:sp>
        <p:grpSp>
          <p:nvGrpSpPr>
            <p:cNvPr name="Group 22" id="22"/>
            <p:cNvGrpSpPr/>
            <p:nvPr/>
          </p:nvGrpSpPr>
          <p:grpSpPr>
            <a:xfrm rot="0">
              <a:off x="0" y="5130586"/>
              <a:ext cx="10312679" cy="2816712"/>
              <a:chOff x="0" y="0"/>
              <a:chExt cx="748070" cy="204321"/>
            </a:xfrm>
          </p:grpSpPr>
          <p:sp>
            <p:nvSpPr>
              <p:cNvPr name="Freeform 23" id="23"/>
              <p:cNvSpPr/>
              <p:nvPr/>
            </p:nvSpPr>
            <p:spPr>
              <a:xfrm flipH="false" flipV="false" rot="0">
                <a:off x="0" y="0"/>
                <a:ext cx="748070" cy="204321"/>
              </a:xfrm>
              <a:custGeom>
                <a:avLst/>
                <a:gdLst/>
                <a:ahLst/>
                <a:cxnLst/>
                <a:rect r="r" b="b" t="t" l="l"/>
                <a:pathLst>
                  <a:path h="204321" w="748070">
                    <a:moveTo>
                      <a:pt x="0" y="0"/>
                    </a:moveTo>
                    <a:lnTo>
                      <a:pt x="748070" y="0"/>
                    </a:lnTo>
                    <a:lnTo>
                      <a:pt x="748070" y="204321"/>
                    </a:lnTo>
                    <a:lnTo>
                      <a:pt x="0" y="204321"/>
                    </a:lnTo>
                    <a:close/>
                  </a:path>
                </a:pathLst>
              </a:custGeom>
              <a:solidFill>
                <a:srgbClr val="000000">
                  <a:alpha val="0"/>
                </a:srgbClr>
              </a:solidFill>
              <a:ln w="38100" cap="sq">
                <a:solidFill>
                  <a:srgbClr val="EC407A"/>
                </a:solidFill>
                <a:prstDash val="dash"/>
                <a:miter/>
              </a:ln>
            </p:spPr>
          </p:sp>
          <p:sp>
            <p:nvSpPr>
              <p:cNvPr name="TextBox 24" id="24"/>
              <p:cNvSpPr txBox="true"/>
              <p:nvPr/>
            </p:nvSpPr>
            <p:spPr>
              <a:xfrm>
                <a:off x="0" y="-57150"/>
                <a:ext cx="748070" cy="261471"/>
              </a:xfrm>
              <a:prstGeom prst="rect">
                <a:avLst/>
              </a:prstGeom>
            </p:spPr>
            <p:txBody>
              <a:bodyPr anchor="ctr" rtlCol="false" tIns="50800" lIns="50800" bIns="50800" rIns="50800"/>
              <a:lstStyle/>
              <a:p>
                <a:pPr algn="ctr">
                  <a:lnSpc>
                    <a:spcPts val="4200"/>
                  </a:lnSpc>
                </a:pPr>
              </a:p>
            </p:txBody>
          </p:sp>
        </p:grpSp>
        <p:sp>
          <p:nvSpPr>
            <p:cNvPr name="TextBox 25" id="25"/>
            <p:cNvSpPr txBox="true"/>
            <p:nvPr/>
          </p:nvSpPr>
          <p:spPr>
            <a:xfrm rot="0">
              <a:off x="575230" y="5657351"/>
              <a:ext cx="9162219" cy="1715558"/>
            </a:xfrm>
            <a:prstGeom prst="rect">
              <a:avLst/>
            </a:prstGeom>
          </p:spPr>
          <p:txBody>
            <a:bodyPr anchor="t" rtlCol="false" tIns="0" lIns="0" bIns="0" rIns="0">
              <a:spAutoFit/>
            </a:bodyPr>
            <a:lstStyle/>
            <a:p>
              <a:pPr algn="just">
                <a:lnSpc>
                  <a:spcPts val="3499"/>
                </a:lnSpc>
              </a:pPr>
              <a:r>
                <a:rPr lang="en-US" sz="2499">
                  <a:solidFill>
                    <a:srgbClr val="000000"/>
                  </a:solidFill>
                  <a:latin typeface="Canva Sans"/>
                </a:rPr>
                <a:t>Receiving orders and entering employee order data in the current kitchen center model is currently done manually.</a:t>
              </a:r>
            </a:p>
          </p:txBody>
        </p:sp>
        <p:sp>
          <p:nvSpPr>
            <p:cNvPr name="TextBox 26" id="26"/>
            <p:cNvSpPr txBox="true"/>
            <p:nvPr/>
          </p:nvSpPr>
          <p:spPr>
            <a:xfrm rot="0">
              <a:off x="0" y="4297844"/>
              <a:ext cx="2307431" cy="578697"/>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Bold"/>
                </a:rPr>
                <a:t>Problem 2:</a:t>
              </a:r>
            </a:p>
          </p:txBody>
        </p:sp>
      </p:grpSp>
      <p:grpSp>
        <p:nvGrpSpPr>
          <p:cNvPr name="Group 27" id="27"/>
          <p:cNvGrpSpPr/>
          <p:nvPr/>
        </p:nvGrpSpPr>
        <p:grpSpPr>
          <a:xfrm rot="0">
            <a:off x="15469838" y="-3937702"/>
            <a:ext cx="7193551" cy="8625713"/>
            <a:chOff x="0" y="0"/>
            <a:chExt cx="9591401" cy="11500950"/>
          </a:xfrm>
        </p:grpSpPr>
        <p:sp>
          <p:nvSpPr>
            <p:cNvPr name="Freeform 28" id="28"/>
            <p:cNvSpPr/>
            <p:nvPr/>
          </p:nvSpPr>
          <p:spPr>
            <a:xfrm flipH="false" flipV="false" rot="190374">
              <a:off x="962865" y="2872414"/>
              <a:ext cx="8402442" cy="8402442"/>
            </a:xfrm>
            <a:custGeom>
              <a:avLst/>
              <a:gdLst/>
              <a:ahLst/>
              <a:cxnLst/>
              <a:rect r="r" b="b" t="t" l="l"/>
              <a:pathLst>
                <a:path h="8402442" w="8402442">
                  <a:moveTo>
                    <a:pt x="0" y="0"/>
                  </a:moveTo>
                  <a:lnTo>
                    <a:pt x="8402441" y="0"/>
                  </a:lnTo>
                  <a:lnTo>
                    <a:pt x="8402441" y="8402441"/>
                  </a:lnTo>
                  <a:lnTo>
                    <a:pt x="0" y="8402441"/>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0" y="0"/>
              <a:ext cx="8408848" cy="8408848"/>
            </a:xfrm>
            <a:custGeom>
              <a:avLst/>
              <a:gdLst/>
              <a:ahLst/>
              <a:cxnLst/>
              <a:rect r="r" b="b" t="t" l="l"/>
              <a:pathLst>
                <a:path h="8408848" w="8408848">
                  <a:moveTo>
                    <a:pt x="0" y="0"/>
                  </a:moveTo>
                  <a:lnTo>
                    <a:pt x="8408848" y="0"/>
                  </a:lnTo>
                  <a:lnTo>
                    <a:pt x="8408848" y="8408848"/>
                  </a:lnTo>
                  <a:lnTo>
                    <a:pt x="0" y="84088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30" id="30"/>
          <p:cNvGrpSpPr/>
          <p:nvPr/>
        </p:nvGrpSpPr>
        <p:grpSpPr>
          <a:xfrm rot="0">
            <a:off x="-7714709" y="10017996"/>
            <a:ext cx="15429419" cy="979513"/>
            <a:chOff x="0" y="0"/>
            <a:chExt cx="20572558" cy="1306017"/>
          </a:xfrm>
        </p:grpSpPr>
        <p:grpSp>
          <p:nvGrpSpPr>
            <p:cNvPr name="Group 31" id="31"/>
            <p:cNvGrpSpPr/>
            <p:nvPr/>
          </p:nvGrpSpPr>
          <p:grpSpPr>
            <a:xfrm rot="0">
              <a:off x="0" y="0"/>
              <a:ext cx="2612034" cy="1306017"/>
              <a:chOff x="0" y="0"/>
              <a:chExt cx="812800" cy="406400"/>
            </a:xfrm>
          </p:grpSpPr>
          <p:sp>
            <p:nvSpPr>
              <p:cNvPr name="Freeform 32" id="32"/>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FF9829"/>
              </a:solidFill>
            </p:spPr>
          </p:sp>
          <p:sp>
            <p:nvSpPr>
              <p:cNvPr name="TextBox 33" id="33"/>
              <p:cNvSpPr txBox="true"/>
              <p:nvPr/>
            </p:nvSpPr>
            <p:spPr>
              <a:xfrm>
                <a:off x="0" y="-38100"/>
                <a:ext cx="698500" cy="444500"/>
              </a:xfrm>
              <a:prstGeom prst="rect">
                <a:avLst/>
              </a:prstGeom>
            </p:spPr>
            <p:txBody>
              <a:bodyPr anchor="ctr" rtlCol="false" tIns="50800" lIns="50800" bIns="50800" rIns="50800"/>
              <a:lstStyle/>
              <a:p>
                <a:pPr algn="ctr">
                  <a:lnSpc>
                    <a:spcPts val="3094"/>
                  </a:lnSpc>
                </a:pPr>
              </a:p>
            </p:txBody>
          </p:sp>
        </p:grpSp>
        <p:grpSp>
          <p:nvGrpSpPr>
            <p:cNvPr name="Group 34" id="34"/>
            <p:cNvGrpSpPr/>
            <p:nvPr/>
          </p:nvGrpSpPr>
          <p:grpSpPr>
            <a:xfrm rot="0">
              <a:off x="2252233" y="0"/>
              <a:ext cx="2612034" cy="1306017"/>
              <a:chOff x="0" y="0"/>
              <a:chExt cx="812800" cy="406400"/>
            </a:xfrm>
          </p:grpSpPr>
          <p:sp>
            <p:nvSpPr>
              <p:cNvPr name="Freeform 35" id="35"/>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DFDFC"/>
              </a:solidFill>
            </p:spPr>
          </p:sp>
          <p:sp>
            <p:nvSpPr>
              <p:cNvPr name="TextBox 36" id="36"/>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37" id="37"/>
            <p:cNvGrpSpPr/>
            <p:nvPr/>
          </p:nvGrpSpPr>
          <p:grpSpPr>
            <a:xfrm rot="0">
              <a:off x="4504467" y="0"/>
              <a:ext cx="2612034" cy="1306017"/>
              <a:chOff x="0" y="0"/>
              <a:chExt cx="812800" cy="406400"/>
            </a:xfrm>
          </p:grpSpPr>
          <p:sp>
            <p:nvSpPr>
              <p:cNvPr name="Freeform 38" id="3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9829"/>
              </a:solidFill>
            </p:spPr>
          </p:sp>
          <p:sp>
            <p:nvSpPr>
              <p:cNvPr name="TextBox 39" id="39"/>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40" id="40"/>
            <p:cNvGrpSpPr/>
            <p:nvPr/>
          </p:nvGrpSpPr>
          <p:grpSpPr>
            <a:xfrm rot="0">
              <a:off x="6724696" y="0"/>
              <a:ext cx="2612034" cy="1306017"/>
              <a:chOff x="0" y="0"/>
              <a:chExt cx="812800" cy="406400"/>
            </a:xfrm>
          </p:grpSpPr>
          <p:sp>
            <p:nvSpPr>
              <p:cNvPr name="Freeform 41" id="41"/>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DFDFC"/>
              </a:solidFill>
            </p:spPr>
          </p:sp>
          <p:sp>
            <p:nvSpPr>
              <p:cNvPr name="TextBox 42" id="42"/>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43" id="43"/>
            <p:cNvGrpSpPr/>
            <p:nvPr/>
          </p:nvGrpSpPr>
          <p:grpSpPr>
            <a:xfrm rot="0">
              <a:off x="9012947" y="0"/>
              <a:ext cx="2612034" cy="1306017"/>
              <a:chOff x="0" y="0"/>
              <a:chExt cx="812800" cy="406400"/>
            </a:xfrm>
          </p:grpSpPr>
          <p:sp>
            <p:nvSpPr>
              <p:cNvPr name="Freeform 44" id="44"/>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45" id="45"/>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46" id="46"/>
            <p:cNvGrpSpPr/>
            <p:nvPr/>
          </p:nvGrpSpPr>
          <p:grpSpPr>
            <a:xfrm rot="0">
              <a:off x="11233176" y="0"/>
              <a:ext cx="2612034" cy="1306017"/>
              <a:chOff x="0" y="0"/>
              <a:chExt cx="812800" cy="406400"/>
            </a:xfrm>
          </p:grpSpPr>
          <p:sp>
            <p:nvSpPr>
              <p:cNvPr name="Freeform 47" id="47"/>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DBDBDB"/>
              </a:solidFill>
            </p:spPr>
          </p:sp>
          <p:sp>
            <p:nvSpPr>
              <p:cNvPr name="TextBox 48" id="48"/>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49" id="49"/>
            <p:cNvGrpSpPr/>
            <p:nvPr/>
          </p:nvGrpSpPr>
          <p:grpSpPr>
            <a:xfrm rot="0">
              <a:off x="13486735" y="0"/>
              <a:ext cx="2612034" cy="1306017"/>
              <a:chOff x="0" y="0"/>
              <a:chExt cx="812800" cy="406400"/>
            </a:xfrm>
          </p:grpSpPr>
          <p:sp>
            <p:nvSpPr>
              <p:cNvPr name="Freeform 50" id="50"/>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51" id="51"/>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52" id="52"/>
            <p:cNvGrpSpPr/>
            <p:nvPr/>
          </p:nvGrpSpPr>
          <p:grpSpPr>
            <a:xfrm rot="0">
              <a:off x="15741656" y="0"/>
              <a:ext cx="2612034" cy="1306017"/>
              <a:chOff x="0" y="0"/>
              <a:chExt cx="812800" cy="406400"/>
            </a:xfrm>
          </p:grpSpPr>
          <p:sp>
            <p:nvSpPr>
              <p:cNvPr name="Freeform 53" id="53"/>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DBDBDB"/>
              </a:solidFill>
            </p:spPr>
          </p:sp>
          <p:sp>
            <p:nvSpPr>
              <p:cNvPr name="TextBox 54" id="54"/>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55" id="55"/>
            <p:cNvGrpSpPr/>
            <p:nvPr/>
          </p:nvGrpSpPr>
          <p:grpSpPr>
            <a:xfrm rot="0">
              <a:off x="17960524" y="0"/>
              <a:ext cx="2612034" cy="1306017"/>
              <a:chOff x="0" y="0"/>
              <a:chExt cx="812800" cy="406400"/>
            </a:xfrm>
          </p:grpSpPr>
          <p:sp>
            <p:nvSpPr>
              <p:cNvPr name="Freeform 56" id="56"/>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57" id="57"/>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54351" y="502383"/>
            <a:ext cx="7921267" cy="808638"/>
            <a:chOff x="0" y="0"/>
            <a:chExt cx="1977772" cy="201900"/>
          </a:xfrm>
        </p:grpSpPr>
        <p:sp>
          <p:nvSpPr>
            <p:cNvPr name="Freeform 3" id="3"/>
            <p:cNvSpPr/>
            <p:nvPr/>
          </p:nvSpPr>
          <p:spPr>
            <a:xfrm flipH="false" flipV="false" rot="0">
              <a:off x="0" y="0"/>
              <a:ext cx="1977772" cy="201900"/>
            </a:xfrm>
            <a:custGeom>
              <a:avLst/>
              <a:gdLst/>
              <a:ahLst/>
              <a:cxnLst/>
              <a:rect r="r" b="b" t="t" l="l"/>
              <a:pathLst>
                <a:path h="201900" w="1977772">
                  <a:moveTo>
                    <a:pt x="1774572" y="0"/>
                  </a:moveTo>
                  <a:lnTo>
                    <a:pt x="0" y="0"/>
                  </a:lnTo>
                  <a:lnTo>
                    <a:pt x="203200" y="201900"/>
                  </a:lnTo>
                  <a:lnTo>
                    <a:pt x="1977772" y="201900"/>
                  </a:lnTo>
                  <a:lnTo>
                    <a:pt x="1774572" y="0"/>
                  </a:lnTo>
                  <a:close/>
                </a:path>
              </a:pathLst>
            </a:custGeom>
            <a:solidFill>
              <a:srgbClr val="DBDBDB"/>
            </a:solidFill>
          </p:spPr>
        </p:sp>
        <p:sp>
          <p:nvSpPr>
            <p:cNvPr name="TextBox 4" id="4"/>
            <p:cNvSpPr txBox="true"/>
            <p:nvPr/>
          </p:nvSpPr>
          <p:spPr>
            <a:xfrm>
              <a:off x="101600" y="-38100"/>
              <a:ext cx="1774572" cy="2400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1654351" y="266092"/>
            <a:ext cx="7526479" cy="903924"/>
            <a:chOff x="0" y="0"/>
            <a:chExt cx="1681107" cy="201900"/>
          </a:xfrm>
        </p:grpSpPr>
        <p:sp>
          <p:nvSpPr>
            <p:cNvPr name="Freeform 6" id="6"/>
            <p:cNvSpPr/>
            <p:nvPr/>
          </p:nvSpPr>
          <p:spPr>
            <a:xfrm flipH="false" flipV="false" rot="0">
              <a:off x="0" y="0"/>
              <a:ext cx="1681107" cy="201900"/>
            </a:xfrm>
            <a:custGeom>
              <a:avLst/>
              <a:gdLst/>
              <a:ahLst/>
              <a:cxnLst/>
              <a:rect r="r" b="b" t="t" l="l"/>
              <a:pathLst>
                <a:path h="201900" w="1681107">
                  <a:moveTo>
                    <a:pt x="1477907" y="0"/>
                  </a:moveTo>
                  <a:lnTo>
                    <a:pt x="0" y="0"/>
                  </a:lnTo>
                  <a:lnTo>
                    <a:pt x="203200" y="201900"/>
                  </a:lnTo>
                  <a:lnTo>
                    <a:pt x="1681107" y="201900"/>
                  </a:lnTo>
                  <a:lnTo>
                    <a:pt x="1477907" y="0"/>
                  </a:lnTo>
                  <a:close/>
                </a:path>
              </a:pathLst>
            </a:custGeom>
            <a:gradFill rotWithShape="true">
              <a:gsLst>
                <a:gs pos="0">
                  <a:srgbClr val="EC407A">
                    <a:alpha val="100000"/>
                  </a:srgbClr>
                </a:gs>
                <a:gs pos="50000">
                  <a:srgbClr val="EC407A">
                    <a:alpha val="100000"/>
                  </a:srgbClr>
                </a:gs>
                <a:gs pos="100000">
                  <a:srgbClr val="FCE4EC">
                    <a:alpha val="100000"/>
                  </a:srgbClr>
                </a:gs>
              </a:gsLst>
              <a:lin ang="0"/>
            </a:gradFill>
          </p:spPr>
        </p:sp>
        <p:sp>
          <p:nvSpPr>
            <p:cNvPr name="TextBox 7" id="7"/>
            <p:cNvSpPr txBox="true"/>
            <p:nvPr/>
          </p:nvSpPr>
          <p:spPr>
            <a:xfrm>
              <a:off x="101600" y="-57150"/>
              <a:ext cx="1477907" cy="259050"/>
            </a:xfrm>
            <a:prstGeom prst="rect">
              <a:avLst/>
            </a:prstGeom>
          </p:spPr>
          <p:txBody>
            <a:bodyPr anchor="ctr" rtlCol="false" tIns="50800" lIns="50800" bIns="50800" rIns="50800"/>
            <a:lstStyle/>
            <a:p>
              <a:pPr algn="ctr">
                <a:lnSpc>
                  <a:spcPts val="3919"/>
                </a:lnSpc>
              </a:pPr>
            </a:p>
          </p:txBody>
        </p:sp>
      </p:grpSp>
      <p:sp>
        <p:nvSpPr>
          <p:cNvPr name="TextBox 8" id="8"/>
          <p:cNvSpPr txBox="true"/>
          <p:nvPr/>
        </p:nvSpPr>
        <p:spPr>
          <a:xfrm rot="0">
            <a:off x="646246" y="298954"/>
            <a:ext cx="4254818" cy="762000"/>
          </a:xfrm>
          <a:prstGeom prst="rect">
            <a:avLst/>
          </a:prstGeom>
        </p:spPr>
        <p:txBody>
          <a:bodyPr anchor="t" rtlCol="false" tIns="0" lIns="0" bIns="0" rIns="0">
            <a:spAutoFit/>
          </a:bodyPr>
          <a:lstStyle/>
          <a:p>
            <a:pPr>
              <a:lnSpc>
                <a:spcPts val="6299"/>
              </a:lnSpc>
            </a:pPr>
            <a:r>
              <a:rPr lang="en-US" sz="4500">
                <a:solidFill>
                  <a:srgbClr val="FFFFFF"/>
                </a:solidFill>
                <a:latin typeface="Canva Sans Bold"/>
              </a:rPr>
              <a:t>2.2 SOLUTIONS</a:t>
            </a:r>
          </a:p>
        </p:txBody>
      </p:sp>
      <p:grpSp>
        <p:nvGrpSpPr>
          <p:cNvPr name="Group 9" id="9"/>
          <p:cNvGrpSpPr/>
          <p:nvPr/>
        </p:nvGrpSpPr>
        <p:grpSpPr>
          <a:xfrm rot="0">
            <a:off x="17259300" y="9103036"/>
            <a:ext cx="777834" cy="914961"/>
            <a:chOff x="0" y="0"/>
            <a:chExt cx="698500" cy="821640"/>
          </a:xfrm>
        </p:grpSpPr>
        <p:sp>
          <p:nvSpPr>
            <p:cNvPr name="Freeform 10" id="10"/>
            <p:cNvSpPr/>
            <p:nvPr/>
          </p:nvSpPr>
          <p:spPr>
            <a:xfrm flipH="false" flipV="false" rot="0">
              <a:off x="0" y="0"/>
              <a:ext cx="698500" cy="821640"/>
            </a:xfrm>
            <a:custGeom>
              <a:avLst/>
              <a:gdLst/>
              <a:ahLst/>
              <a:cxnLst/>
              <a:rect r="r" b="b" t="t" l="l"/>
              <a:pathLst>
                <a:path h="821640" w="698500">
                  <a:moveTo>
                    <a:pt x="349250" y="0"/>
                  </a:moveTo>
                  <a:lnTo>
                    <a:pt x="698500" y="203200"/>
                  </a:lnTo>
                  <a:lnTo>
                    <a:pt x="698500" y="618440"/>
                  </a:lnTo>
                  <a:lnTo>
                    <a:pt x="349250" y="821640"/>
                  </a:lnTo>
                  <a:lnTo>
                    <a:pt x="0" y="618440"/>
                  </a:lnTo>
                  <a:lnTo>
                    <a:pt x="0" y="203200"/>
                  </a:lnTo>
                  <a:lnTo>
                    <a:pt x="349250" y="0"/>
                  </a:lnTo>
                  <a:close/>
                </a:path>
              </a:pathLst>
            </a:custGeom>
            <a:solidFill>
              <a:srgbClr val="FCE4EC"/>
            </a:solidFill>
            <a:ln w="19050" cap="sq">
              <a:solidFill>
                <a:srgbClr val="EC407A"/>
              </a:solidFill>
              <a:prstDash val="solid"/>
              <a:miter/>
            </a:ln>
          </p:spPr>
        </p:sp>
        <p:sp>
          <p:nvSpPr>
            <p:cNvPr name="TextBox 11" id="11"/>
            <p:cNvSpPr txBox="true"/>
            <p:nvPr/>
          </p:nvSpPr>
          <p:spPr>
            <a:xfrm>
              <a:off x="0" y="82550"/>
              <a:ext cx="698500" cy="599390"/>
            </a:xfrm>
            <a:prstGeom prst="rect">
              <a:avLst/>
            </a:prstGeom>
          </p:spPr>
          <p:txBody>
            <a:bodyPr anchor="ctr" rtlCol="false" tIns="50800" lIns="50800" bIns="50800" rIns="50800"/>
            <a:lstStyle/>
            <a:p>
              <a:pPr algn="ctr">
                <a:lnSpc>
                  <a:spcPts val="3500"/>
                </a:lnSpc>
              </a:pPr>
              <a:r>
                <a:rPr lang="en-US" sz="2500">
                  <a:solidFill>
                    <a:srgbClr val="EC407A"/>
                  </a:solidFill>
                  <a:latin typeface="Canva Sans Bold"/>
                </a:rPr>
                <a:t>5</a:t>
              </a:r>
            </a:p>
          </p:txBody>
        </p:sp>
      </p:grpSp>
      <p:grpSp>
        <p:nvGrpSpPr>
          <p:cNvPr name="Group 12" id="12"/>
          <p:cNvGrpSpPr/>
          <p:nvPr/>
        </p:nvGrpSpPr>
        <p:grpSpPr>
          <a:xfrm rot="0">
            <a:off x="861501" y="2336182"/>
            <a:ext cx="6468964" cy="6166322"/>
            <a:chOff x="0" y="0"/>
            <a:chExt cx="8625285" cy="8221763"/>
          </a:xfrm>
        </p:grpSpPr>
        <p:sp>
          <p:nvSpPr>
            <p:cNvPr name="Freeform 13" id="13"/>
            <p:cNvSpPr/>
            <p:nvPr/>
          </p:nvSpPr>
          <p:spPr>
            <a:xfrm flipH="false" flipV="false" rot="0">
              <a:off x="0" y="0"/>
              <a:ext cx="8625285" cy="8221763"/>
            </a:xfrm>
            <a:custGeom>
              <a:avLst/>
              <a:gdLst/>
              <a:ahLst/>
              <a:cxnLst/>
              <a:rect r="r" b="b" t="t" l="l"/>
              <a:pathLst>
                <a:path h="8221763" w="8625285">
                  <a:moveTo>
                    <a:pt x="0" y="0"/>
                  </a:moveTo>
                  <a:lnTo>
                    <a:pt x="8625285" y="0"/>
                  </a:lnTo>
                  <a:lnTo>
                    <a:pt x="8625285" y="8221763"/>
                  </a:lnTo>
                  <a:lnTo>
                    <a:pt x="0" y="8221763"/>
                  </a:lnTo>
                  <a:lnTo>
                    <a:pt x="0" y="0"/>
                  </a:lnTo>
                  <a:close/>
                </a:path>
              </a:pathLst>
            </a:custGeom>
            <a:blipFill>
              <a:blip r:embed="rId2">
                <a:alphaModFix amt="69000"/>
                <a:extLst>
                  <a:ext uri="{96DAC541-7B7A-43D3-8B79-37D633B846F1}">
                    <asvg:svgBlip xmlns:asvg="http://schemas.microsoft.com/office/drawing/2016/SVG/main" r:embed="rId3"/>
                  </a:ext>
                </a:extLst>
              </a:blip>
              <a:stretch>
                <a:fillRect l="-12187" t="-11778" r="-8065" b="-14376"/>
              </a:stretch>
            </a:blipFill>
            <a:ln cap="sq">
              <a:noFill/>
              <a:prstDash val="lgDash"/>
              <a:miter/>
            </a:ln>
          </p:spPr>
        </p:sp>
        <p:sp>
          <p:nvSpPr>
            <p:cNvPr name="Freeform 14" id="14"/>
            <p:cNvSpPr/>
            <p:nvPr/>
          </p:nvSpPr>
          <p:spPr>
            <a:xfrm flipH="false" flipV="false" rot="0">
              <a:off x="1708619" y="1397733"/>
              <a:ext cx="5208046" cy="5208046"/>
            </a:xfrm>
            <a:custGeom>
              <a:avLst/>
              <a:gdLst/>
              <a:ahLst/>
              <a:cxnLst/>
              <a:rect r="r" b="b" t="t" l="l"/>
              <a:pathLst>
                <a:path h="5208046" w="5208046">
                  <a:moveTo>
                    <a:pt x="0" y="0"/>
                  </a:moveTo>
                  <a:lnTo>
                    <a:pt x="5208047" y="0"/>
                  </a:lnTo>
                  <a:lnTo>
                    <a:pt x="5208047" y="5208046"/>
                  </a:lnTo>
                  <a:lnTo>
                    <a:pt x="0" y="5208046"/>
                  </a:lnTo>
                  <a:lnTo>
                    <a:pt x="0" y="0"/>
                  </a:lnTo>
                  <a:close/>
                </a:path>
              </a:pathLst>
            </a:custGeom>
            <a:blipFill>
              <a:blip r:embed="rId4"/>
              <a:stretch>
                <a:fillRect l="0" t="0" r="0" b="0"/>
              </a:stretch>
            </a:blipFill>
          </p:spPr>
        </p:sp>
        <p:grpSp>
          <p:nvGrpSpPr>
            <p:cNvPr name="Group 15" id="15"/>
            <p:cNvGrpSpPr/>
            <p:nvPr/>
          </p:nvGrpSpPr>
          <p:grpSpPr>
            <a:xfrm rot="0">
              <a:off x="1127621" y="925860"/>
              <a:ext cx="6370043" cy="637004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82645" y="0"/>
                    </a:moveTo>
                    <a:lnTo>
                      <a:pt x="730155" y="0"/>
                    </a:lnTo>
                    <a:cubicBezTo>
                      <a:pt x="752074" y="0"/>
                      <a:pt x="773095" y="8707"/>
                      <a:pt x="788594" y="24206"/>
                    </a:cubicBezTo>
                    <a:cubicBezTo>
                      <a:pt x="804093" y="39705"/>
                      <a:pt x="812800" y="60726"/>
                      <a:pt x="812800" y="82645"/>
                    </a:cubicBezTo>
                    <a:lnTo>
                      <a:pt x="812800" y="730155"/>
                    </a:lnTo>
                    <a:cubicBezTo>
                      <a:pt x="812800" y="752074"/>
                      <a:pt x="804093" y="773095"/>
                      <a:pt x="788594" y="788594"/>
                    </a:cubicBezTo>
                    <a:cubicBezTo>
                      <a:pt x="773095" y="804093"/>
                      <a:pt x="752074" y="812800"/>
                      <a:pt x="730155" y="812800"/>
                    </a:cubicBezTo>
                    <a:lnTo>
                      <a:pt x="82645" y="812800"/>
                    </a:lnTo>
                    <a:cubicBezTo>
                      <a:pt x="60726" y="812800"/>
                      <a:pt x="39705" y="804093"/>
                      <a:pt x="24206" y="788594"/>
                    </a:cubicBezTo>
                    <a:cubicBezTo>
                      <a:pt x="8707" y="773095"/>
                      <a:pt x="0" y="752074"/>
                      <a:pt x="0" y="730155"/>
                    </a:cubicBezTo>
                    <a:lnTo>
                      <a:pt x="0" y="82645"/>
                    </a:lnTo>
                    <a:cubicBezTo>
                      <a:pt x="0" y="60726"/>
                      <a:pt x="8707" y="39705"/>
                      <a:pt x="24206" y="24206"/>
                    </a:cubicBezTo>
                    <a:cubicBezTo>
                      <a:pt x="39705" y="8707"/>
                      <a:pt x="60726" y="0"/>
                      <a:pt x="82645" y="0"/>
                    </a:cubicBezTo>
                    <a:close/>
                  </a:path>
                </a:pathLst>
              </a:custGeom>
              <a:solidFill>
                <a:srgbClr val="000000">
                  <a:alpha val="0"/>
                </a:srgbClr>
              </a:solidFill>
              <a:ln w="38100" cap="rnd">
                <a:solidFill>
                  <a:srgbClr val="EC407A"/>
                </a:solidFill>
                <a:prstDash val="lgDash"/>
                <a:round/>
              </a:ln>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grpSp>
        <p:nvGrpSpPr>
          <p:cNvPr name="Group 18" id="18"/>
          <p:cNvGrpSpPr/>
          <p:nvPr/>
        </p:nvGrpSpPr>
        <p:grpSpPr>
          <a:xfrm rot="0">
            <a:off x="8206721" y="1311020"/>
            <a:ext cx="8343522" cy="8216645"/>
            <a:chOff x="0" y="0"/>
            <a:chExt cx="11124696" cy="10955526"/>
          </a:xfrm>
        </p:grpSpPr>
        <p:grpSp>
          <p:nvGrpSpPr>
            <p:cNvPr name="Group 19" id="19"/>
            <p:cNvGrpSpPr/>
            <p:nvPr/>
          </p:nvGrpSpPr>
          <p:grpSpPr>
            <a:xfrm rot="0">
              <a:off x="0" y="737353"/>
              <a:ext cx="11124696" cy="3846740"/>
              <a:chOff x="0" y="0"/>
              <a:chExt cx="806972" cy="279038"/>
            </a:xfrm>
          </p:grpSpPr>
          <p:sp>
            <p:nvSpPr>
              <p:cNvPr name="Freeform 20" id="20"/>
              <p:cNvSpPr/>
              <p:nvPr/>
            </p:nvSpPr>
            <p:spPr>
              <a:xfrm flipH="false" flipV="false" rot="0">
                <a:off x="0" y="0"/>
                <a:ext cx="806972" cy="279038"/>
              </a:xfrm>
              <a:custGeom>
                <a:avLst/>
                <a:gdLst/>
                <a:ahLst/>
                <a:cxnLst/>
                <a:rect r="r" b="b" t="t" l="l"/>
                <a:pathLst>
                  <a:path h="279038" w="806972">
                    <a:moveTo>
                      <a:pt x="0" y="0"/>
                    </a:moveTo>
                    <a:lnTo>
                      <a:pt x="806972" y="0"/>
                    </a:lnTo>
                    <a:lnTo>
                      <a:pt x="806972" y="279038"/>
                    </a:lnTo>
                    <a:lnTo>
                      <a:pt x="0" y="279038"/>
                    </a:lnTo>
                    <a:close/>
                  </a:path>
                </a:pathLst>
              </a:custGeom>
              <a:solidFill>
                <a:srgbClr val="000000">
                  <a:alpha val="0"/>
                </a:srgbClr>
              </a:solidFill>
              <a:ln w="38100" cap="sq">
                <a:solidFill>
                  <a:srgbClr val="EC407A"/>
                </a:solidFill>
                <a:prstDash val="dash"/>
                <a:miter/>
              </a:ln>
            </p:spPr>
          </p:sp>
          <p:sp>
            <p:nvSpPr>
              <p:cNvPr name="TextBox 21" id="21"/>
              <p:cNvSpPr txBox="true"/>
              <p:nvPr/>
            </p:nvSpPr>
            <p:spPr>
              <a:xfrm>
                <a:off x="0" y="-57150"/>
                <a:ext cx="806972" cy="336188"/>
              </a:xfrm>
              <a:prstGeom prst="rect">
                <a:avLst/>
              </a:prstGeom>
            </p:spPr>
            <p:txBody>
              <a:bodyPr anchor="ctr" rtlCol="false" tIns="50800" lIns="50800" bIns="50800" rIns="50800"/>
              <a:lstStyle/>
              <a:p>
                <a:pPr algn="ctr">
                  <a:lnSpc>
                    <a:spcPts val="4200"/>
                  </a:lnSpc>
                </a:pPr>
              </a:p>
            </p:txBody>
          </p:sp>
        </p:grpSp>
        <p:sp>
          <p:nvSpPr>
            <p:cNvPr name="TextBox 22" id="22"/>
            <p:cNvSpPr txBox="true"/>
            <p:nvPr/>
          </p:nvSpPr>
          <p:spPr>
            <a:xfrm rot="0">
              <a:off x="564831" y="1194931"/>
              <a:ext cx="9995034" cy="2883958"/>
            </a:xfrm>
            <a:prstGeom prst="rect">
              <a:avLst/>
            </a:prstGeom>
          </p:spPr>
          <p:txBody>
            <a:bodyPr anchor="t" rtlCol="false" tIns="0" lIns="0" bIns="0" rIns="0">
              <a:spAutoFit/>
            </a:bodyPr>
            <a:lstStyle/>
            <a:p>
              <a:pPr algn="just">
                <a:lnSpc>
                  <a:spcPts val="3499"/>
                </a:lnSpc>
              </a:pPr>
              <a:r>
                <a:rPr lang="en-US" sz="2499">
                  <a:solidFill>
                    <a:srgbClr val="000000"/>
                  </a:solidFill>
                  <a:latin typeface="Canva Sans"/>
                </a:rPr>
                <a:t>The MBKC system will make connections to the e-commerce systems that brands have provided to the MBKC system so that the MBKC system can collect orders and manage those orders on the MBKC system.</a:t>
              </a:r>
            </a:p>
          </p:txBody>
        </p:sp>
        <p:sp>
          <p:nvSpPr>
            <p:cNvPr name="TextBox 23" id="23"/>
            <p:cNvSpPr txBox="true"/>
            <p:nvPr/>
          </p:nvSpPr>
          <p:spPr>
            <a:xfrm rot="0">
              <a:off x="0" y="-57150"/>
              <a:ext cx="2294096" cy="578697"/>
            </a:xfrm>
            <a:prstGeom prst="rect">
              <a:avLst/>
            </a:prstGeom>
          </p:spPr>
          <p:txBody>
            <a:bodyPr anchor="t" rtlCol="false" tIns="0" lIns="0" bIns="0" rIns="0">
              <a:spAutoFit/>
            </a:bodyPr>
            <a:lstStyle/>
            <a:p>
              <a:pPr>
                <a:lnSpc>
                  <a:spcPts val="3640"/>
                </a:lnSpc>
              </a:pPr>
              <a:r>
                <a:rPr lang="en-US" sz="2600">
                  <a:solidFill>
                    <a:srgbClr val="000000"/>
                  </a:solidFill>
                  <a:latin typeface="Canva Sans Bold"/>
                </a:rPr>
                <a:t>Solution 1:</a:t>
              </a:r>
            </a:p>
          </p:txBody>
        </p:sp>
        <p:grpSp>
          <p:nvGrpSpPr>
            <p:cNvPr name="Group 24" id="24"/>
            <p:cNvGrpSpPr/>
            <p:nvPr/>
          </p:nvGrpSpPr>
          <p:grpSpPr>
            <a:xfrm rot="0">
              <a:off x="0" y="5924879"/>
              <a:ext cx="11124696" cy="5030647"/>
              <a:chOff x="0" y="0"/>
              <a:chExt cx="806972" cy="364917"/>
            </a:xfrm>
          </p:grpSpPr>
          <p:sp>
            <p:nvSpPr>
              <p:cNvPr name="Freeform 25" id="25"/>
              <p:cNvSpPr/>
              <p:nvPr/>
            </p:nvSpPr>
            <p:spPr>
              <a:xfrm flipH="false" flipV="false" rot="0">
                <a:off x="0" y="0"/>
                <a:ext cx="806972" cy="364917"/>
              </a:xfrm>
              <a:custGeom>
                <a:avLst/>
                <a:gdLst/>
                <a:ahLst/>
                <a:cxnLst/>
                <a:rect r="r" b="b" t="t" l="l"/>
                <a:pathLst>
                  <a:path h="364917" w="806972">
                    <a:moveTo>
                      <a:pt x="0" y="0"/>
                    </a:moveTo>
                    <a:lnTo>
                      <a:pt x="806972" y="0"/>
                    </a:lnTo>
                    <a:lnTo>
                      <a:pt x="806972" y="364917"/>
                    </a:lnTo>
                    <a:lnTo>
                      <a:pt x="0" y="364917"/>
                    </a:lnTo>
                    <a:close/>
                  </a:path>
                </a:pathLst>
              </a:custGeom>
              <a:solidFill>
                <a:srgbClr val="000000">
                  <a:alpha val="0"/>
                </a:srgbClr>
              </a:solidFill>
              <a:ln w="38100" cap="sq">
                <a:solidFill>
                  <a:srgbClr val="EC407A"/>
                </a:solidFill>
                <a:prstDash val="dash"/>
                <a:miter/>
              </a:ln>
            </p:spPr>
          </p:sp>
          <p:sp>
            <p:nvSpPr>
              <p:cNvPr name="TextBox 26" id="26"/>
              <p:cNvSpPr txBox="true"/>
              <p:nvPr/>
            </p:nvSpPr>
            <p:spPr>
              <a:xfrm>
                <a:off x="0" y="-57150"/>
                <a:ext cx="806972" cy="422067"/>
              </a:xfrm>
              <a:prstGeom prst="rect">
                <a:avLst/>
              </a:prstGeom>
            </p:spPr>
            <p:txBody>
              <a:bodyPr anchor="ctr" rtlCol="false" tIns="50800" lIns="50800" bIns="50800" rIns="50800"/>
              <a:lstStyle/>
              <a:p>
                <a:pPr algn="ctr">
                  <a:lnSpc>
                    <a:spcPts val="4200"/>
                  </a:lnSpc>
                </a:pPr>
              </a:p>
            </p:txBody>
          </p:sp>
        </p:grpSp>
        <p:sp>
          <p:nvSpPr>
            <p:cNvPr name="TextBox 27" id="27"/>
            <p:cNvSpPr txBox="true"/>
            <p:nvPr/>
          </p:nvSpPr>
          <p:spPr>
            <a:xfrm rot="0">
              <a:off x="564831" y="6390211"/>
              <a:ext cx="9995034" cy="4052358"/>
            </a:xfrm>
            <a:prstGeom prst="rect">
              <a:avLst/>
            </a:prstGeom>
          </p:spPr>
          <p:txBody>
            <a:bodyPr anchor="t" rtlCol="false" tIns="0" lIns="0" bIns="0" rIns="0">
              <a:spAutoFit/>
            </a:bodyPr>
            <a:lstStyle/>
            <a:p>
              <a:pPr algn="just">
                <a:lnSpc>
                  <a:spcPts val="3499"/>
                </a:lnSpc>
              </a:pPr>
              <a:r>
                <a:rPr lang="en-US" sz="2499">
                  <a:solidFill>
                    <a:srgbClr val="000000"/>
                  </a:solidFill>
                  <a:latin typeface="Canva Sans"/>
                </a:rPr>
                <a:t>The MBKC system uses MBKC Bot (worker service), which replaces data entry staff in the current kitchen center model to automatically collect orders and create new orders to the MBKC system. It will help reduce working time, increase work efficiency, and reduce personnel costs compared to the current manual method.</a:t>
              </a:r>
            </a:p>
          </p:txBody>
        </p:sp>
        <p:sp>
          <p:nvSpPr>
            <p:cNvPr name="TextBox 28" id="28"/>
            <p:cNvSpPr txBox="true"/>
            <p:nvPr/>
          </p:nvSpPr>
          <p:spPr>
            <a:xfrm rot="0">
              <a:off x="0" y="5130376"/>
              <a:ext cx="2294096" cy="578697"/>
            </a:xfrm>
            <a:prstGeom prst="rect">
              <a:avLst/>
            </a:prstGeom>
          </p:spPr>
          <p:txBody>
            <a:bodyPr anchor="t" rtlCol="false" tIns="0" lIns="0" bIns="0" rIns="0">
              <a:spAutoFit/>
            </a:bodyPr>
            <a:lstStyle/>
            <a:p>
              <a:pPr>
                <a:lnSpc>
                  <a:spcPts val="3640"/>
                </a:lnSpc>
              </a:pPr>
              <a:r>
                <a:rPr lang="en-US" sz="2600">
                  <a:solidFill>
                    <a:srgbClr val="000000"/>
                  </a:solidFill>
                  <a:latin typeface="Canva Sans Bold"/>
                </a:rPr>
                <a:t>Solution 2:</a:t>
              </a:r>
            </a:p>
          </p:txBody>
        </p:sp>
      </p:grpSp>
      <p:grpSp>
        <p:nvGrpSpPr>
          <p:cNvPr name="Group 29" id="29"/>
          <p:cNvGrpSpPr/>
          <p:nvPr/>
        </p:nvGrpSpPr>
        <p:grpSpPr>
          <a:xfrm rot="0">
            <a:off x="-9162502" y="9797244"/>
            <a:ext cx="15429419" cy="979513"/>
            <a:chOff x="0" y="0"/>
            <a:chExt cx="20572558" cy="1306017"/>
          </a:xfrm>
        </p:grpSpPr>
        <p:grpSp>
          <p:nvGrpSpPr>
            <p:cNvPr name="Group 30" id="30"/>
            <p:cNvGrpSpPr/>
            <p:nvPr/>
          </p:nvGrpSpPr>
          <p:grpSpPr>
            <a:xfrm rot="0">
              <a:off x="0" y="0"/>
              <a:ext cx="2612034" cy="1306017"/>
              <a:chOff x="0" y="0"/>
              <a:chExt cx="812800" cy="406400"/>
            </a:xfrm>
          </p:grpSpPr>
          <p:sp>
            <p:nvSpPr>
              <p:cNvPr name="Freeform 31" id="31"/>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FF9829"/>
              </a:solidFill>
            </p:spPr>
          </p:sp>
          <p:sp>
            <p:nvSpPr>
              <p:cNvPr name="TextBox 32" id="32"/>
              <p:cNvSpPr txBox="true"/>
              <p:nvPr/>
            </p:nvSpPr>
            <p:spPr>
              <a:xfrm>
                <a:off x="0" y="-38100"/>
                <a:ext cx="698500" cy="444500"/>
              </a:xfrm>
              <a:prstGeom prst="rect">
                <a:avLst/>
              </a:prstGeom>
            </p:spPr>
            <p:txBody>
              <a:bodyPr anchor="ctr" rtlCol="false" tIns="50800" lIns="50800" bIns="50800" rIns="50800"/>
              <a:lstStyle/>
              <a:p>
                <a:pPr algn="ctr">
                  <a:lnSpc>
                    <a:spcPts val="3094"/>
                  </a:lnSpc>
                </a:pPr>
              </a:p>
            </p:txBody>
          </p:sp>
        </p:grpSp>
        <p:grpSp>
          <p:nvGrpSpPr>
            <p:cNvPr name="Group 33" id="33"/>
            <p:cNvGrpSpPr/>
            <p:nvPr/>
          </p:nvGrpSpPr>
          <p:grpSpPr>
            <a:xfrm rot="0">
              <a:off x="2252233" y="0"/>
              <a:ext cx="2612034" cy="1306017"/>
              <a:chOff x="0" y="0"/>
              <a:chExt cx="812800" cy="406400"/>
            </a:xfrm>
          </p:grpSpPr>
          <p:sp>
            <p:nvSpPr>
              <p:cNvPr name="Freeform 34" id="34"/>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DFDFC"/>
              </a:solidFill>
            </p:spPr>
          </p:sp>
          <p:sp>
            <p:nvSpPr>
              <p:cNvPr name="TextBox 35" id="35"/>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36" id="36"/>
            <p:cNvGrpSpPr/>
            <p:nvPr/>
          </p:nvGrpSpPr>
          <p:grpSpPr>
            <a:xfrm rot="0">
              <a:off x="4504467" y="0"/>
              <a:ext cx="2612034" cy="1306017"/>
              <a:chOff x="0" y="0"/>
              <a:chExt cx="812800" cy="406400"/>
            </a:xfrm>
          </p:grpSpPr>
          <p:sp>
            <p:nvSpPr>
              <p:cNvPr name="Freeform 37" id="37"/>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9829"/>
              </a:solidFill>
            </p:spPr>
          </p:sp>
          <p:sp>
            <p:nvSpPr>
              <p:cNvPr name="TextBox 38" id="38"/>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39" id="39"/>
            <p:cNvGrpSpPr/>
            <p:nvPr/>
          </p:nvGrpSpPr>
          <p:grpSpPr>
            <a:xfrm rot="0">
              <a:off x="6724696" y="0"/>
              <a:ext cx="2612034" cy="1306017"/>
              <a:chOff x="0" y="0"/>
              <a:chExt cx="812800" cy="406400"/>
            </a:xfrm>
          </p:grpSpPr>
          <p:sp>
            <p:nvSpPr>
              <p:cNvPr name="Freeform 40" id="40"/>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DFDFC"/>
              </a:solidFill>
            </p:spPr>
          </p:sp>
          <p:sp>
            <p:nvSpPr>
              <p:cNvPr name="TextBox 41" id="41"/>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42" id="42"/>
            <p:cNvGrpSpPr/>
            <p:nvPr/>
          </p:nvGrpSpPr>
          <p:grpSpPr>
            <a:xfrm rot="0">
              <a:off x="9012947" y="0"/>
              <a:ext cx="2612034" cy="1306017"/>
              <a:chOff x="0" y="0"/>
              <a:chExt cx="812800" cy="406400"/>
            </a:xfrm>
          </p:grpSpPr>
          <p:sp>
            <p:nvSpPr>
              <p:cNvPr name="Freeform 43" id="43"/>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44" id="44"/>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45" id="45"/>
            <p:cNvGrpSpPr/>
            <p:nvPr/>
          </p:nvGrpSpPr>
          <p:grpSpPr>
            <a:xfrm rot="0">
              <a:off x="11233176" y="0"/>
              <a:ext cx="2612034" cy="1306017"/>
              <a:chOff x="0" y="0"/>
              <a:chExt cx="812800" cy="406400"/>
            </a:xfrm>
          </p:grpSpPr>
          <p:sp>
            <p:nvSpPr>
              <p:cNvPr name="Freeform 46" id="46"/>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DBDBDB"/>
              </a:solidFill>
            </p:spPr>
          </p:sp>
          <p:sp>
            <p:nvSpPr>
              <p:cNvPr name="TextBox 47" id="47"/>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48" id="48"/>
            <p:cNvGrpSpPr/>
            <p:nvPr/>
          </p:nvGrpSpPr>
          <p:grpSpPr>
            <a:xfrm rot="0">
              <a:off x="13486735" y="0"/>
              <a:ext cx="2612034" cy="1306017"/>
              <a:chOff x="0" y="0"/>
              <a:chExt cx="812800" cy="406400"/>
            </a:xfrm>
          </p:grpSpPr>
          <p:sp>
            <p:nvSpPr>
              <p:cNvPr name="Freeform 49" id="49"/>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50" id="50"/>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51" id="51"/>
            <p:cNvGrpSpPr/>
            <p:nvPr/>
          </p:nvGrpSpPr>
          <p:grpSpPr>
            <a:xfrm rot="0">
              <a:off x="15741656" y="0"/>
              <a:ext cx="2612034" cy="1306017"/>
              <a:chOff x="0" y="0"/>
              <a:chExt cx="812800" cy="406400"/>
            </a:xfrm>
          </p:grpSpPr>
          <p:sp>
            <p:nvSpPr>
              <p:cNvPr name="Freeform 52" id="52"/>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DBDBDB"/>
              </a:solidFill>
            </p:spPr>
          </p:sp>
          <p:sp>
            <p:nvSpPr>
              <p:cNvPr name="TextBox 53" id="53"/>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54" id="54"/>
            <p:cNvGrpSpPr/>
            <p:nvPr/>
          </p:nvGrpSpPr>
          <p:grpSpPr>
            <a:xfrm rot="0">
              <a:off x="17960524" y="0"/>
              <a:ext cx="2612034" cy="1306017"/>
              <a:chOff x="0" y="0"/>
              <a:chExt cx="812800" cy="406400"/>
            </a:xfrm>
          </p:grpSpPr>
          <p:sp>
            <p:nvSpPr>
              <p:cNvPr name="Freeform 55" id="55"/>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56" id="56"/>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grpSp>
        <p:nvGrpSpPr>
          <p:cNvPr name="Group 57" id="57"/>
          <p:cNvGrpSpPr/>
          <p:nvPr/>
        </p:nvGrpSpPr>
        <p:grpSpPr>
          <a:xfrm rot="0">
            <a:off x="15469838" y="-3937702"/>
            <a:ext cx="7193551" cy="8625713"/>
            <a:chOff x="0" y="0"/>
            <a:chExt cx="9591401" cy="11500950"/>
          </a:xfrm>
        </p:grpSpPr>
        <p:sp>
          <p:nvSpPr>
            <p:cNvPr name="Freeform 58" id="58"/>
            <p:cNvSpPr/>
            <p:nvPr/>
          </p:nvSpPr>
          <p:spPr>
            <a:xfrm flipH="false" flipV="false" rot="190374">
              <a:off x="962865" y="2872414"/>
              <a:ext cx="8402442" cy="8402442"/>
            </a:xfrm>
            <a:custGeom>
              <a:avLst/>
              <a:gdLst/>
              <a:ahLst/>
              <a:cxnLst/>
              <a:rect r="r" b="b" t="t" l="l"/>
              <a:pathLst>
                <a:path h="8402442" w="8402442">
                  <a:moveTo>
                    <a:pt x="0" y="0"/>
                  </a:moveTo>
                  <a:lnTo>
                    <a:pt x="8402441" y="0"/>
                  </a:lnTo>
                  <a:lnTo>
                    <a:pt x="8402441" y="8402441"/>
                  </a:lnTo>
                  <a:lnTo>
                    <a:pt x="0" y="8402441"/>
                  </a:lnTo>
                  <a:lnTo>
                    <a:pt x="0" y="0"/>
                  </a:lnTo>
                  <a:close/>
                </a:path>
              </a:pathLst>
            </a:custGeom>
            <a:blipFill>
              <a:blip r:embed="rId5">
                <a:alphaModFix amt="25000"/>
                <a:extLst>
                  <a:ext uri="{96DAC541-7B7A-43D3-8B79-37D633B846F1}">
                    <asvg:svgBlip xmlns:asvg="http://schemas.microsoft.com/office/drawing/2016/SVG/main" r:embed="rId6"/>
                  </a:ext>
                </a:extLst>
              </a:blip>
              <a:stretch>
                <a:fillRect l="0" t="0" r="0" b="0"/>
              </a:stretch>
            </a:blipFill>
          </p:spPr>
        </p:sp>
        <p:sp>
          <p:nvSpPr>
            <p:cNvPr name="Freeform 59" id="59"/>
            <p:cNvSpPr/>
            <p:nvPr/>
          </p:nvSpPr>
          <p:spPr>
            <a:xfrm flipH="false" flipV="false" rot="0">
              <a:off x="0" y="0"/>
              <a:ext cx="8408848" cy="8408848"/>
            </a:xfrm>
            <a:custGeom>
              <a:avLst/>
              <a:gdLst/>
              <a:ahLst/>
              <a:cxnLst/>
              <a:rect r="r" b="b" t="t" l="l"/>
              <a:pathLst>
                <a:path h="8408848" w="8408848">
                  <a:moveTo>
                    <a:pt x="0" y="0"/>
                  </a:moveTo>
                  <a:lnTo>
                    <a:pt x="8408848" y="0"/>
                  </a:lnTo>
                  <a:lnTo>
                    <a:pt x="8408848" y="8408848"/>
                  </a:lnTo>
                  <a:lnTo>
                    <a:pt x="0" y="8408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48097" y="3028664"/>
            <a:ext cx="12791807" cy="4229673"/>
            <a:chOff x="0" y="0"/>
            <a:chExt cx="3369036" cy="1113988"/>
          </a:xfrm>
        </p:grpSpPr>
        <p:sp>
          <p:nvSpPr>
            <p:cNvPr name="Freeform 3" id="3"/>
            <p:cNvSpPr/>
            <p:nvPr/>
          </p:nvSpPr>
          <p:spPr>
            <a:xfrm flipH="false" flipV="false" rot="0">
              <a:off x="0" y="0"/>
              <a:ext cx="3369035" cy="1113988"/>
            </a:xfrm>
            <a:custGeom>
              <a:avLst/>
              <a:gdLst/>
              <a:ahLst/>
              <a:cxnLst/>
              <a:rect r="r" b="b" t="t" l="l"/>
              <a:pathLst>
                <a:path h="1113988" w="3369035">
                  <a:moveTo>
                    <a:pt x="30866" y="0"/>
                  </a:moveTo>
                  <a:lnTo>
                    <a:pt x="3338169" y="0"/>
                  </a:lnTo>
                  <a:cubicBezTo>
                    <a:pt x="3355216" y="0"/>
                    <a:pt x="3369035" y="13819"/>
                    <a:pt x="3369035" y="30866"/>
                  </a:cubicBezTo>
                  <a:lnTo>
                    <a:pt x="3369035" y="1083121"/>
                  </a:lnTo>
                  <a:cubicBezTo>
                    <a:pt x="3369035" y="1100169"/>
                    <a:pt x="3355216" y="1113988"/>
                    <a:pt x="3338169" y="1113988"/>
                  </a:cubicBezTo>
                  <a:lnTo>
                    <a:pt x="30866" y="1113988"/>
                  </a:lnTo>
                  <a:cubicBezTo>
                    <a:pt x="13819" y="1113988"/>
                    <a:pt x="0" y="1100169"/>
                    <a:pt x="0" y="1083121"/>
                  </a:cubicBezTo>
                  <a:lnTo>
                    <a:pt x="0" y="30866"/>
                  </a:lnTo>
                  <a:cubicBezTo>
                    <a:pt x="0" y="13819"/>
                    <a:pt x="13819" y="0"/>
                    <a:pt x="30866" y="0"/>
                  </a:cubicBezTo>
                  <a:close/>
                </a:path>
              </a:pathLst>
            </a:custGeom>
            <a:solidFill>
              <a:srgbClr val="000000">
                <a:alpha val="0"/>
              </a:srgbClr>
            </a:solidFill>
            <a:ln w="38100" cap="rnd">
              <a:solidFill>
                <a:srgbClr val="EC407A"/>
              </a:solidFill>
              <a:prstDash val="dash"/>
              <a:round/>
            </a:ln>
          </p:spPr>
        </p:sp>
        <p:sp>
          <p:nvSpPr>
            <p:cNvPr name="TextBox 4" id="4"/>
            <p:cNvSpPr txBox="true"/>
            <p:nvPr/>
          </p:nvSpPr>
          <p:spPr>
            <a:xfrm>
              <a:off x="0" y="-38100"/>
              <a:ext cx="3369036" cy="115208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190374">
            <a:off x="15325118" y="-3150916"/>
            <a:ext cx="6301831" cy="6301831"/>
          </a:xfrm>
          <a:custGeom>
            <a:avLst/>
            <a:gdLst/>
            <a:ahLst/>
            <a:cxnLst/>
            <a:rect r="r" b="b" t="t" l="l"/>
            <a:pathLst>
              <a:path h="6301831" w="6301831">
                <a:moveTo>
                  <a:pt x="0" y="0"/>
                </a:moveTo>
                <a:lnTo>
                  <a:pt x="6301832" y="0"/>
                </a:lnTo>
                <a:lnTo>
                  <a:pt x="6301832" y="6301832"/>
                </a:lnTo>
                <a:lnTo>
                  <a:pt x="0" y="6301832"/>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288578" y="9797244"/>
            <a:ext cx="15429419" cy="979513"/>
            <a:chOff x="0" y="0"/>
            <a:chExt cx="20572558" cy="1306017"/>
          </a:xfrm>
        </p:grpSpPr>
        <p:grpSp>
          <p:nvGrpSpPr>
            <p:cNvPr name="Group 7" id="7"/>
            <p:cNvGrpSpPr/>
            <p:nvPr/>
          </p:nvGrpSpPr>
          <p:grpSpPr>
            <a:xfrm rot="0">
              <a:off x="0" y="0"/>
              <a:ext cx="2612034" cy="1306017"/>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FF9829"/>
              </a:solidFill>
            </p:spPr>
          </p:sp>
          <p:sp>
            <p:nvSpPr>
              <p:cNvPr name="TextBox 9" id="9"/>
              <p:cNvSpPr txBox="true"/>
              <p:nvPr/>
            </p:nvSpPr>
            <p:spPr>
              <a:xfrm>
                <a:off x="0" y="-38100"/>
                <a:ext cx="698500" cy="444500"/>
              </a:xfrm>
              <a:prstGeom prst="rect">
                <a:avLst/>
              </a:prstGeom>
            </p:spPr>
            <p:txBody>
              <a:bodyPr anchor="ctr" rtlCol="false" tIns="50800" lIns="50800" bIns="50800" rIns="50800"/>
              <a:lstStyle/>
              <a:p>
                <a:pPr algn="ctr">
                  <a:lnSpc>
                    <a:spcPts val="3094"/>
                  </a:lnSpc>
                </a:pPr>
              </a:p>
            </p:txBody>
          </p:sp>
        </p:grpSp>
        <p:grpSp>
          <p:nvGrpSpPr>
            <p:cNvPr name="Group 10" id="10"/>
            <p:cNvGrpSpPr/>
            <p:nvPr/>
          </p:nvGrpSpPr>
          <p:grpSpPr>
            <a:xfrm rot="0">
              <a:off x="2252233" y="0"/>
              <a:ext cx="2612034" cy="1306017"/>
              <a:chOff x="0" y="0"/>
              <a:chExt cx="812800" cy="406400"/>
            </a:xfrm>
          </p:grpSpPr>
          <p:sp>
            <p:nvSpPr>
              <p:cNvPr name="Freeform 11" id="11"/>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DFDFC"/>
              </a:solidFill>
            </p:spPr>
          </p:sp>
          <p:sp>
            <p:nvSpPr>
              <p:cNvPr name="TextBox 12" id="12"/>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13" id="13"/>
            <p:cNvGrpSpPr/>
            <p:nvPr/>
          </p:nvGrpSpPr>
          <p:grpSpPr>
            <a:xfrm rot="0">
              <a:off x="4504467" y="0"/>
              <a:ext cx="2612034" cy="1306017"/>
              <a:chOff x="0" y="0"/>
              <a:chExt cx="812800" cy="406400"/>
            </a:xfrm>
          </p:grpSpPr>
          <p:sp>
            <p:nvSpPr>
              <p:cNvPr name="Freeform 14" id="14"/>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F9829"/>
              </a:solidFill>
            </p:spPr>
          </p:sp>
          <p:sp>
            <p:nvSpPr>
              <p:cNvPr name="TextBox 15" id="15"/>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16" id="16"/>
            <p:cNvGrpSpPr/>
            <p:nvPr/>
          </p:nvGrpSpPr>
          <p:grpSpPr>
            <a:xfrm rot="0">
              <a:off x="6724696" y="0"/>
              <a:ext cx="2612034" cy="1306017"/>
              <a:chOff x="0" y="0"/>
              <a:chExt cx="812800" cy="406400"/>
            </a:xfrm>
          </p:grpSpPr>
          <p:sp>
            <p:nvSpPr>
              <p:cNvPr name="Freeform 17" id="17"/>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DFDFC"/>
              </a:solidFill>
            </p:spPr>
          </p:sp>
          <p:sp>
            <p:nvSpPr>
              <p:cNvPr name="TextBox 18" id="18"/>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19" id="19"/>
            <p:cNvGrpSpPr/>
            <p:nvPr/>
          </p:nvGrpSpPr>
          <p:grpSpPr>
            <a:xfrm rot="0">
              <a:off x="9012947" y="0"/>
              <a:ext cx="2612034" cy="1306017"/>
              <a:chOff x="0" y="0"/>
              <a:chExt cx="812800" cy="406400"/>
            </a:xfrm>
          </p:grpSpPr>
          <p:sp>
            <p:nvSpPr>
              <p:cNvPr name="Freeform 20" id="20"/>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21" id="21"/>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22" id="22"/>
            <p:cNvGrpSpPr/>
            <p:nvPr/>
          </p:nvGrpSpPr>
          <p:grpSpPr>
            <a:xfrm rot="0">
              <a:off x="11233176" y="0"/>
              <a:ext cx="2612034" cy="1306017"/>
              <a:chOff x="0" y="0"/>
              <a:chExt cx="812800" cy="406400"/>
            </a:xfrm>
          </p:grpSpPr>
          <p:sp>
            <p:nvSpPr>
              <p:cNvPr name="Freeform 23" id="23"/>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DBDBDB"/>
              </a:solidFill>
            </p:spPr>
          </p:sp>
          <p:sp>
            <p:nvSpPr>
              <p:cNvPr name="TextBox 24" id="24"/>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25" id="25"/>
            <p:cNvGrpSpPr/>
            <p:nvPr/>
          </p:nvGrpSpPr>
          <p:grpSpPr>
            <a:xfrm rot="0">
              <a:off x="13486735" y="0"/>
              <a:ext cx="2612034" cy="1306017"/>
              <a:chOff x="0" y="0"/>
              <a:chExt cx="812800" cy="406400"/>
            </a:xfrm>
          </p:grpSpPr>
          <p:sp>
            <p:nvSpPr>
              <p:cNvPr name="Freeform 26" id="26"/>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27" id="27"/>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28" id="28"/>
            <p:cNvGrpSpPr/>
            <p:nvPr/>
          </p:nvGrpSpPr>
          <p:grpSpPr>
            <a:xfrm rot="0">
              <a:off x="15741656" y="0"/>
              <a:ext cx="2612034" cy="1306017"/>
              <a:chOff x="0" y="0"/>
              <a:chExt cx="812800" cy="406400"/>
            </a:xfrm>
          </p:grpSpPr>
          <p:sp>
            <p:nvSpPr>
              <p:cNvPr name="Freeform 29" id="29"/>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DBDBDB"/>
              </a:solidFill>
            </p:spPr>
          </p:sp>
          <p:sp>
            <p:nvSpPr>
              <p:cNvPr name="TextBox 30" id="30"/>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nvGrpSpPr>
            <p:cNvPr name="Group 31" id="31"/>
            <p:cNvGrpSpPr/>
            <p:nvPr/>
          </p:nvGrpSpPr>
          <p:grpSpPr>
            <a:xfrm rot="0">
              <a:off x="17960524" y="0"/>
              <a:ext cx="2612034" cy="1306017"/>
              <a:chOff x="0" y="0"/>
              <a:chExt cx="812800" cy="406400"/>
            </a:xfrm>
          </p:grpSpPr>
          <p:sp>
            <p:nvSpPr>
              <p:cNvPr name="Freeform 32" id="32"/>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FCE4EC"/>
              </a:solidFill>
            </p:spPr>
          </p:sp>
          <p:sp>
            <p:nvSpPr>
              <p:cNvPr name="TextBox 33" id="33"/>
              <p:cNvSpPr txBox="true"/>
              <p:nvPr/>
            </p:nvSpPr>
            <p:spPr>
              <a:xfrm>
                <a:off x="177800" y="-38100"/>
                <a:ext cx="558800" cy="444500"/>
              </a:xfrm>
              <a:prstGeom prst="rect">
                <a:avLst/>
              </a:prstGeom>
            </p:spPr>
            <p:txBody>
              <a:bodyPr anchor="ctr" rtlCol="false" tIns="50800" lIns="50800" bIns="50800" rIns="50800"/>
              <a:lstStyle/>
              <a:p>
                <a:pPr algn="ctr">
                  <a:lnSpc>
                    <a:spcPts val="3094"/>
                  </a:lnSpc>
                </a:pPr>
              </a:p>
            </p:txBody>
          </p:sp>
        </p:grpSp>
      </p:grpSp>
      <p:grpSp>
        <p:nvGrpSpPr>
          <p:cNvPr name="Group 34" id="34"/>
          <p:cNvGrpSpPr/>
          <p:nvPr/>
        </p:nvGrpSpPr>
        <p:grpSpPr>
          <a:xfrm rot="0">
            <a:off x="305917" y="861930"/>
            <a:ext cx="722783" cy="722783"/>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C407A">
                    <a:alpha val="100000"/>
                  </a:srgbClr>
                </a:gs>
                <a:gs pos="100000">
                  <a:srgbClr val="FCE4EC">
                    <a:alpha val="100000"/>
                  </a:srgbClr>
                </a:gs>
              </a:gsLst>
              <a:lin ang="0"/>
            </a:gradFill>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grpSp>
        <p:nvGrpSpPr>
          <p:cNvPr name="Group 37" id="37"/>
          <p:cNvGrpSpPr/>
          <p:nvPr/>
        </p:nvGrpSpPr>
        <p:grpSpPr>
          <a:xfrm rot="0">
            <a:off x="-85356" y="1166314"/>
            <a:ext cx="722783" cy="722783"/>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E4EC"/>
            </a:solidFill>
          </p:spPr>
        </p:sp>
        <p:sp>
          <p:nvSpPr>
            <p:cNvPr name="TextBox 39" id="39"/>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grpSp>
        <p:nvGrpSpPr>
          <p:cNvPr name="Group 40" id="40"/>
          <p:cNvGrpSpPr/>
          <p:nvPr/>
        </p:nvGrpSpPr>
        <p:grpSpPr>
          <a:xfrm rot="0">
            <a:off x="-543282" y="168303"/>
            <a:ext cx="1267182" cy="1267182"/>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407A"/>
            </a:solidFill>
          </p:spPr>
        </p:sp>
        <p:sp>
          <p:nvSpPr>
            <p:cNvPr name="TextBox 42" id="42"/>
            <p:cNvSpPr txBox="true"/>
            <p:nvPr/>
          </p:nvSpPr>
          <p:spPr>
            <a:xfrm>
              <a:off x="76200" y="38100"/>
              <a:ext cx="660400" cy="698500"/>
            </a:xfrm>
            <a:prstGeom prst="rect">
              <a:avLst/>
            </a:prstGeom>
          </p:spPr>
          <p:txBody>
            <a:bodyPr anchor="ctr" rtlCol="false" tIns="50800" lIns="50800" bIns="50800" rIns="50800"/>
            <a:lstStyle/>
            <a:p>
              <a:pPr algn="ctr">
                <a:lnSpc>
                  <a:spcPts val="2692"/>
                </a:lnSpc>
              </a:pPr>
            </a:p>
          </p:txBody>
        </p:sp>
      </p:grpSp>
      <p:sp>
        <p:nvSpPr>
          <p:cNvPr name="TextBox 43" id="43"/>
          <p:cNvSpPr txBox="true"/>
          <p:nvPr/>
        </p:nvSpPr>
        <p:spPr>
          <a:xfrm rot="0">
            <a:off x="3642933" y="4383088"/>
            <a:ext cx="11002134" cy="1368424"/>
          </a:xfrm>
          <a:prstGeom prst="rect">
            <a:avLst/>
          </a:prstGeom>
        </p:spPr>
        <p:txBody>
          <a:bodyPr anchor="t" rtlCol="false" tIns="0" lIns="0" bIns="0" rIns="0">
            <a:spAutoFit/>
          </a:bodyPr>
          <a:lstStyle/>
          <a:p>
            <a:pPr algn="ctr">
              <a:lnSpc>
                <a:spcPts val="11200"/>
              </a:lnSpc>
              <a:spcBef>
                <a:spcPct val="0"/>
              </a:spcBef>
            </a:pPr>
            <a:r>
              <a:rPr lang="en-US" sz="8000">
                <a:solidFill>
                  <a:srgbClr val="321211"/>
                </a:solidFill>
                <a:latin typeface="Canva Sans Bold"/>
              </a:rPr>
              <a:t>3. SYSTEM OVERVIEW</a:t>
            </a:r>
          </a:p>
        </p:txBody>
      </p:sp>
      <p:grpSp>
        <p:nvGrpSpPr>
          <p:cNvPr name="Group 44" id="44"/>
          <p:cNvGrpSpPr/>
          <p:nvPr/>
        </p:nvGrpSpPr>
        <p:grpSpPr>
          <a:xfrm rot="0">
            <a:off x="17259300" y="9103036"/>
            <a:ext cx="777834" cy="914961"/>
            <a:chOff x="0" y="0"/>
            <a:chExt cx="698500" cy="821640"/>
          </a:xfrm>
        </p:grpSpPr>
        <p:sp>
          <p:nvSpPr>
            <p:cNvPr name="Freeform 45" id="45"/>
            <p:cNvSpPr/>
            <p:nvPr/>
          </p:nvSpPr>
          <p:spPr>
            <a:xfrm flipH="false" flipV="false" rot="0">
              <a:off x="0" y="0"/>
              <a:ext cx="698500" cy="821640"/>
            </a:xfrm>
            <a:custGeom>
              <a:avLst/>
              <a:gdLst/>
              <a:ahLst/>
              <a:cxnLst/>
              <a:rect r="r" b="b" t="t" l="l"/>
              <a:pathLst>
                <a:path h="821640" w="698500">
                  <a:moveTo>
                    <a:pt x="349250" y="0"/>
                  </a:moveTo>
                  <a:lnTo>
                    <a:pt x="698500" y="203200"/>
                  </a:lnTo>
                  <a:lnTo>
                    <a:pt x="698500" y="618440"/>
                  </a:lnTo>
                  <a:lnTo>
                    <a:pt x="349250" y="821640"/>
                  </a:lnTo>
                  <a:lnTo>
                    <a:pt x="0" y="618440"/>
                  </a:lnTo>
                  <a:lnTo>
                    <a:pt x="0" y="203200"/>
                  </a:lnTo>
                  <a:lnTo>
                    <a:pt x="349250" y="0"/>
                  </a:lnTo>
                  <a:close/>
                </a:path>
              </a:pathLst>
            </a:custGeom>
            <a:solidFill>
              <a:srgbClr val="FCE4EC"/>
            </a:solidFill>
            <a:ln w="19050" cap="sq">
              <a:solidFill>
                <a:srgbClr val="EC407A"/>
              </a:solidFill>
              <a:prstDash val="solid"/>
              <a:miter/>
            </a:ln>
          </p:spPr>
        </p:sp>
        <p:sp>
          <p:nvSpPr>
            <p:cNvPr name="TextBox 46" id="46"/>
            <p:cNvSpPr txBox="true"/>
            <p:nvPr/>
          </p:nvSpPr>
          <p:spPr>
            <a:xfrm>
              <a:off x="0" y="82550"/>
              <a:ext cx="698500" cy="599390"/>
            </a:xfrm>
            <a:prstGeom prst="rect">
              <a:avLst/>
            </a:prstGeom>
          </p:spPr>
          <p:txBody>
            <a:bodyPr anchor="ctr" rtlCol="false" tIns="50800" lIns="50800" bIns="50800" rIns="50800"/>
            <a:lstStyle/>
            <a:p>
              <a:pPr algn="ctr">
                <a:lnSpc>
                  <a:spcPts val="3500"/>
                </a:lnSpc>
              </a:pPr>
              <a:r>
                <a:rPr lang="en-US" sz="2500">
                  <a:solidFill>
                    <a:srgbClr val="EC407A"/>
                  </a:solidFill>
                  <a:latin typeface="Canva Sans Bold"/>
                </a:rPr>
                <a:t>6</a:t>
              </a:r>
            </a:p>
          </p:txBody>
        </p:sp>
      </p:grpSp>
      <p:sp>
        <p:nvSpPr>
          <p:cNvPr name="Freeform 47" id="47"/>
          <p:cNvSpPr/>
          <p:nvPr/>
        </p:nvSpPr>
        <p:spPr>
          <a:xfrm flipH="false" flipV="false" rot="-7590252">
            <a:off x="14474561" y="-2632229"/>
            <a:ext cx="4435999" cy="4435999"/>
          </a:xfrm>
          <a:custGeom>
            <a:avLst/>
            <a:gdLst/>
            <a:ahLst/>
            <a:cxnLst/>
            <a:rect r="r" b="b" t="t" l="l"/>
            <a:pathLst>
              <a:path h="4435999" w="4435999">
                <a:moveTo>
                  <a:pt x="0" y="0"/>
                </a:moveTo>
                <a:lnTo>
                  <a:pt x="4435999" y="0"/>
                </a:lnTo>
                <a:lnTo>
                  <a:pt x="4435999" y="4435999"/>
                </a:lnTo>
                <a:lnTo>
                  <a:pt x="0" y="44359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979307" y="624381"/>
            <a:ext cx="9165854" cy="808638"/>
            <a:chOff x="0" y="0"/>
            <a:chExt cx="2288519" cy="201900"/>
          </a:xfrm>
        </p:grpSpPr>
        <p:sp>
          <p:nvSpPr>
            <p:cNvPr name="Freeform 3" id="3"/>
            <p:cNvSpPr/>
            <p:nvPr/>
          </p:nvSpPr>
          <p:spPr>
            <a:xfrm flipH="false" flipV="false" rot="0">
              <a:off x="0" y="0"/>
              <a:ext cx="2288519" cy="201900"/>
            </a:xfrm>
            <a:custGeom>
              <a:avLst/>
              <a:gdLst/>
              <a:ahLst/>
              <a:cxnLst/>
              <a:rect r="r" b="b" t="t" l="l"/>
              <a:pathLst>
                <a:path h="201900" w="2288519">
                  <a:moveTo>
                    <a:pt x="2085319" y="0"/>
                  </a:moveTo>
                  <a:lnTo>
                    <a:pt x="0" y="0"/>
                  </a:lnTo>
                  <a:lnTo>
                    <a:pt x="203200" y="201900"/>
                  </a:lnTo>
                  <a:lnTo>
                    <a:pt x="2288519" y="201900"/>
                  </a:lnTo>
                  <a:lnTo>
                    <a:pt x="2085319" y="0"/>
                  </a:lnTo>
                  <a:close/>
                </a:path>
              </a:pathLst>
            </a:custGeom>
            <a:solidFill>
              <a:srgbClr val="DBDBDB"/>
            </a:solidFill>
          </p:spPr>
        </p:sp>
        <p:sp>
          <p:nvSpPr>
            <p:cNvPr name="TextBox 4" id="4"/>
            <p:cNvSpPr txBox="true"/>
            <p:nvPr/>
          </p:nvSpPr>
          <p:spPr>
            <a:xfrm>
              <a:off x="101600" y="-38100"/>
              <a:ext cx="2085319" cy="2400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0800000">
            <a:off x="-1979307" y="266092"/>
            <a:ext cx="10065679" cy="903924"/>
            <a:chOff x="0" y="0"/>
            <a:chExt cx="2248261" cy="201900"/>
          </a:xfrm>
        </p:grpSpPr>
        <p:sp>
          <p:nvSpPr>
            <p:cNvPr name="Freeform 6" id="6"/>
            <p:cNvSpPr/>
            <p:nvPr/>
          </p:nvSpPr>
          <p:spPr>
            <a:xfrm flipH="false" flipV="false" rot="0">
              <a:off x="0" y="0"/>
              <a:ext cx="2248261" cy="201900"/>
            </a:xfrm>
            <a:custGeom>
              <a:avLst/>
              <a:gdLst/>
              <a:ahLst/>
              <a:cxnLst/>
              <a:rect r="r" b="b" t="t" l="l"/>
              <a:pathLst>
                <a:path h="201900" w="2248261">
                  <a:moveTo>
                    <a:pt x="2045061" y="0"/>
                  </a:moveTo>
                  <a:lnTo>
                    <a:pt x="0" y="0"/>
                  </a:lnTo>
                  <a:lnTo>
                    <a:pt x="203200" y="201900"/>
                  </a:lnTo>
                  <a:lnTo>
                    <a:pt x="2248261" y="201900"/>
                  </a:lnTo>
                  <a:lnTo>
                    <a:pt x="2045061" y="0"/>
                  </a:lnTo>
                  <a:close/>
                </a:path>
              </a:pathLst>
            </a:custGeom>
            <a:gradFill rotWithShape="true">
              <a:gsLst>
                <a:gs pos="0">
                  <a:srgbClr val="EC407A">
                    <a:alpha val="100000"/>
                  </a:srgbClr>
                </a:gs>
                <a:gs pos="50000">
                  <a:srgbClr val="EC407A">
                    <a:alpha val="100000"/>
                  </a:srgbClr>
                </a:gs>
                <a:gs pos="100000">
                  <a:srgbClr val="FCE4EC">
                    <a:alpha val="100000"/>
                  </a:srgbClr>
                </a:gs>
              </a:gsLst>
              <a:lin ang="0"/>
            </a:gradFill>
          </p:spPr>
        </p:sp>
        <p:sp>
          <p:nvSpPr>
            <p:cNvPr name="TextBox 7" id="7"/>
            <p:cNvSpPr txBox="true"/>
            <p:nvPr/>
          </p:nvSpPr>
          <p:spPr>
            <a:xfrm>
              <a:off x="101600" y="-57150"/>
              <a:ext cx="2045061" cy="259050"/>
            </a:xfrm>
            <a:prstGeom prst="rect">
              <a:avLst/>
            </a:prstGeom>
          </p:spPr>
          <p:txBody>
            <a:bodyPr anchor="ctr" rtlCol="false" tIns="50800" lIns="50800" bIns="50800" rIns="50800"/>
            <a:lstStyle/>
            <a:p>
              <a:pPr algn="ctr">
                <a:lnSpc>
                  <a:spcPts val="3919"/>
                </a:lnSpc>
              </a:pPr>
            </a:p>
          </p:txBody>
        </p:sp>
      </p:grpSp>
      <p:sp>
        <p:nvSpPr>
          <p:cNvPr name="Freeform 8" id="8"/>
          <p:cNvSpPr/>
          <p:nvPr/>
        </p:nvSpPr>
        <p:spPr>
          <a:xfrm flipH="false" flipV="false" rot="0">
            <a:off x="0" y="1401881"/>
            <a:ext cx="18288000" cy="8321040"/>
          </a:xfrm>
          <a:custGeom>
            <a:avLst/>
            <a:gdLst/>
            <a:ahLst/>
            <a:cxnLst/>
            <a:rect r="r" b="b" t="t" l="l"/>
            <a:pathLst>
              <a:path h="8321040" w="18288000">
                <a:moveTo>
                  <a:pt x="0" y="0"/>
                </a:moveTo>
                <a:lnTo>
                  <a:pt x="18288000" y="0"/>
                </a:lnTo>
                <a:lnTo>
                  <a:pt x="18288000" y="8321040"/>
                </a:lnTo>
                <a:lnTo>
                  <a:pt x="0" y="8321040"/>
                </a:lnTo>
                <a:lnTo>
                  <a:pt x="0" y="0"/>
                </a:lnTo>
                <a:close/>
              </a:path>
            </a:pathLst>
          </a:custGeom>
          <a:blipFill>
            <a:blip r:embed="rId2"/>
            <a:stretch>
              <a:fillRect l="0" t="0" r="0" b="0"/>
            </a:stretch>
          </a:blipFill>
        </p:spPr>
      </p:sp>
      <p:grpSp>
        <p:nvGrpSpPr>
          <p:cNvPr name="Group 9" id="9"/>
          <p:cNvGrpSpPr/>
          <p:nvPr/>
        </p:nvGrpSpPr>
        <p:grpSpPr>
          <a:xfrm rot="0">
            <a:off x="17259300" y="9103036"/>
            <a:ext cx="777834" cy="914961"/>
            <a:chOff x="0" y="0"/>
            <a:chExt cx="698500" cy="821640"/>
          </a:xfrm>
        </p:grpSpPr>
        <p:sp>
          <p:nvSpPr>
            <p:cNvPr name="Freeform 10" id="10"/>
            <p:cNvSpPr/>
            <p:nvPr/>
          </p:nvSpPr>
          <p:spPr>
            <a:xfrm flipH="false" flipV="false" rot="0">
              <a:off x="0" y="0"/>
              <a:ext cx="698500" cy="821640"/>
            </a:xfrm>
            <a:custGeom>
              <a:avLst/>
              <a:gdLst/>
              <a:ahLst/>
              <a:cxnLst/>
              <a:rect r="r" b="b" t="t" l="l"/>
              <a:pathLst>
                <a:path h="821640" w="698500">
                  <a:moveTo>
                    <a:pt x="349250" y="0"/>
                  </a:moveTo>
                  <a:lnTo>
                    <a:pt x="698500" y="203200"/>
                  </a:lnTo>
                  <a:lnTo>
                    <a:pt x="698500" y="618440"/>
                  </a:lnTo>
                  <a:lnTo>
                    <a:pt x="349250" y="821640"/>
                  </a:lnTo>
                  <a:lnTo>
                    <a:pt x="0" y="618440"/>
                  </a:lnTo>
                  <a:lnTo>
                    <a:pt x="0" y="203200"/>
                  </a:lnTo>
                  <a:lnTo>
                    <a:pt x="349250" y="0"/>
                  </a:lnTo>
                  <a:close/>
                </a:path>
              </a:pathLst>
            </a:custGeom>
            <a:solidFill>
              <a:srgbClr val="FCE4EC"/>
            </a:solidFill>
            <a:ln w="19050" cap="sq">
              <a:solidFill>
                <a:srgbClr val="EC407A"/>
              </a:solidFill>
              <a:prstDash val="solid"/>
              <a:miter/>
            </a:ln>
          </p:spPr>
        </p:sp>
        <p:sp>
          <p:nvSpPr>
            <p:cNvPr name="TextBox 11" id="11"/>
            <p:cNvSpPr txBox="true"/>
            <p:nvPr/>
          </p:nvSpPr>
          <p:spPr>
            <a:xfrm>
              <a:off x="0" y="82550"/>
              <a:ext cx="698500" cy="599390"/>
            </a:xfrm>
            <a:prstGeom prst="rect">
              <a:avLst/>
            </a:prstGeom>
          </p:spPr>
          <p:txBody>
            <a:bodyPr anchor="ctr" rtlCol="false" tIns="50800" lIns="50800" bIns="50800" rIns="50800"/>
            <a:lstStyle/>
            <a:p>
              <a:pPr algn="ctr">
                <a:lnSpc>
                  <a:spcPts val="3500"/>
                </a:lnSpc>
              </a:pPr>
              <a:r>
                <a:rPr lang="en-US" sz="2500">
                  <a:solidFill>
                    <a:srgbClr val="EC407A"/>
                  </a:solidFill>
                  <a:latin typeface="Canva Sans Bold"/>
                </a:rPr>
                <a:t>7</a:t>
              </a:r>
            </a:p>
          </p:txBody>
        </p:sp>
      </p:grpSp>
      <p:sp>
        <p:nvSpPr>
          <p:cNvPr name="TextBox 12" id="12"/>
          <p:cNvSpPr txBox="true"/>
          <p:nvPr/>
        </p:nvSpPr>
        <p:spPr>
          <a:xfrm rot="0">
            <a:off x="0" y="298954"/>
            <a:ext cx="7186547" cy="762000"/>
          </a:xfrm>
          <a:prstGeom prst="rect">
            <a:avLst/>
          </a:prstGeom>
        </p:spPr>
        <p:txBody>
          <a:bodyPr anchor="t" rtlCol="false" tIns="0" lIns="0" bIns="0" rIns="0">
            <a:spAutoFit/>
          </a:bodyPr>
          <a:lstStyle/>
          <a:p>
            <a:pPr algn="ctr">
              <a:lnSpc>
                <a:spcPts val="6299"/>
              </a:lnSpc>
              <a:spcBef>
                <a:spcPct val="0"/>
              </a:spcBef>
            </a:pPr>
            <a:r>
              <a:rPr lang="en-US" sz="4500">
                <a:solidFill>
                  <a:srgbClr val="FFFFFF"/>
                </a:solidFill>
                <a:latin typeface="Canva Sans Bold"/>
              </a:rPr>
              <a:t>3.1. SYSTEM OVERVIEW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DAFqLyh2mRw</dc:identifier>
  <dcterms:modified xsi:type="dcterms:W3CDTF">2011-08-01T06:04:30Z</dcterms:modified>
  <cp:revision>1</cp:revision>
  <dc:title>MBKC - Capstone Project Fall 2023</dc:title>
</cp:coreProperties>
</file>